
<file path=[Content_Types].xml><?xml version="1.0" encoding="utf-8"?>
<Types xmlns="http://schemas.openxmlformats.org/package/2006/content-types">
  <Default Extension="bmp" ContentType="image/bmp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17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4" r:id="rId60"/>
    <p:sldId id="312" r:id="rId61"/>
    <p:sldId id="315" r:id="rId62"/>
    <p:sldId id="316" r:id="rId6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i35xS/0k35eakVdLPPOGRXezAp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02CDB1-AA30-4E87-9BCD-EF47BC61ED1A}">
  <a:tblStyle styleId="{3102CDB1-AA30-4E87-9BCD-EF47BC61ED1A}" styleName="Table_0">
    <a:wholeTbl>
      <a:tcTxStyle b="off" i="off">
        <a:font>
          <a:latin typeface="Tenorite"/>
          <a:ea typeface="Tenorite"/>
          <a:cs typeface="Tenorite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EFDFC"/>
          </a:solidFill>
        </a:fill>
      </a:tcStyle>
    </a:wholeTbl>
    <a:band1H>
      <a:tcTxStyle/>
      <a:tcStyle>
        <a:tcBdr/>
        <a:fill>
          <a:solidFill>
            <a:srgbClr val="FDFBF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DFBF9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enorite"/>
          <a:ea typeface="Tenorite"/>
          <a:cs typeface="Tenorite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enorite"/>
          <a:ea typeface="Tenorite"/>
          <a:cs typeface="Tenorite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enorite"/>
          <a:ea typeface="Tenorite"/>
          <a:cs typeface="Tenorite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enorite"/>
          <a:ea typeface="Tenorite"/>
          <a:cs typeface="Tenorite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8" name="Google Shape;93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3056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0" name="Google Shape;1310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https://youtu.be/A362tbM6DVA?t=959</a:t>
            </a:r>
            <a:endParaRPr/>
          </a:p>
        </p:txBody>
      </p:sp>
      <p:sp>
        <p:nvSpPr>
          <p:cNvPr id="1311" name="Google Shape;1311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https://youtu.be/A362tbM6DVA?t=959</a:t>
            </a:r>
            <a:endParaRPr/>
          </a:p>
        </p:txBody>
      </p:sp>
      <p:sp>
        <p:nvSpPr>
          <p:cNvPr id="1337" name="Google Shape;1337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3"/>
          <p:cNvSpPr txBox="1"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63"/>
          <p:cNvPicPr preferRelativeResize="0"/>
          <p:nvPr/>
        </p:nvPicPr>
        <p:blipFill rotWithShape="1">
          <a:blip r:embed="rId2">
            <a:alphaModFix/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2"/>
          <p:cNvSpPr txBox="1"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2"/>
          <p:cNvSpPr txBox="1">
            <a:spLocks noGrp="1"/>
          </p:cNvSpPr>
          <p:nvPr>
            <p:ph type="body" idx="1"/>
          </p:nvPr>
        </p:nvSpPr>
        <p:spPr>
          <a:xfrm>
            <a:off x="5922254" y="153063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72"/>
          <p:cNvSpPr txBox="1">
            <a:spLocks noGrp="1"/>
          </p:cNvSpPr>
          <p:nvPr>
            <p:ph type="body" idx="2"/>
          </p:nvPr>
        </p:nvSpPr>
        <p:spPr>
          <a:xfrm>
            <a:off x="5921828" y="186006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2"/>
          <p:cNvSpPr txBox="1">
            <a:spLocks noGrp="1"/>
          </p:cNvSpPr>
          <p:nvPr>
            <p:ph type="body" idx="3"/>
          </p:nvPr>
        </p:nvSpPr>
        <p:spPr>
          <a:xfrm>
            <a:off x="5922254" y="263043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72"/>
          <p:cNvSpPr txBox="1">
            <a:spLocks noGrp="1"/>
          </p:cNvSpPr>
          <p:nvPr>
            <p:ph type="body" idx="4"/>
          </p:nvPr>
        </p:nvSpPr>
        <p:spPr>
          <a:xfrm>
            <a:off x="5921828" y="295985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72"/>
          <p:cNvSpPr txBox="1">
            <a:spLocks noGrp="1"/>
          </p:cNvSpPr>
          <p:nvPr>
            <p:ph type="body" idx="5"/>
          </p:nvPr>
        </p:nvSpPr>
        <p:spPr>
          <a:xfrm>
            <a:off x="5922254" y="373022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72"/>
          <p:cNvSpPr txBox="1">
            <a:spLocks noGrp="1"/>
          </p:cNvSpPr>
          <p:nvPr>
            <p:ph type="body" idx="6"/>
          </p:nvPr>
        </p:nvSpPr>
        <p:spPr>
          <a:xfrm>
            <a:off x="5921828" y="405965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72"/>
          <p:cNvSpPr txBox="1">
            <a:spLocks noGrp="1"/>
          </p:cNvSpPr>
          <p:nvPr>
            <p:ph type="body" idx="7"/>
          </p:nvPr>
        </p:nvSpPr>
        <p:spPr>
          <a:xfrm>
            <a:off x="5920106" y="4830024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72"/>
          <p:cNvSpPr txBox="1">
            <a:spLocks noGrp="1"/>
          </p:cNvSpPr>
          <p:nvPr>
            <p:ph type="body" idx="8"/>
          </p:nvPr>
        </p:nvSpPr>
        <p:spPr>
          <a:xfrm>
            <a:off x="5919680" y="5159449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2"/>
          <p:cNvSpPr txBox="1">
            <a:spLocks noGrp="1"/>
          </p:cNvSpPr>
          <p:nvPr>
            <p:ph type="dt" idx="10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2"/>
          <p:cNvSpPr txBox="1">
            <a:spLocks noGrp="1"/>
          </p:cNvSpPr>
          <p:nvPr>
            <p:ph type="ftr" idx="11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72"/>
          <p:cNvSpPr txBox="1">
            <a:spLocks noGrp="1"/>
          </p:cNvSpPr>
          <p:nvPr>
            <p:ph type="sldNum" idx="12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72"/>
          <p:cNvPicPr preferRelativeResize="0"/>
          <p:nvPr/>
        </p:nvPicPr>
        <p:blipFill rotWithShape="1">
          <a:blip r:embed="rId2">
            <a:alphaModFix/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bg>
      <p:bgPr>
        <a:solidFill>
          <a:schemeClr val="accen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3"/>
          <p:cNvSpPr txBox="1"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73"/>
          <p:cNvSpPr txBox="1"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131" name="Google Shape;131;p73"/>
          <p:cNvCxnSpPr/>
          <p:nvPr/>
        </p:nvCxnSpPr>
        <p:spPr>
          <a:xfrm>
            <a:off x="9096375" y="1497012"/>
            <a:ext cx="3095625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73"/>
          <p:cNvCxnSpPr/>
          <p:nvPr/>
        </p:nvCxnSpPr>
        <p:spPr>
          <a:xfrm flipH="1">
            <a:off x="6953250" y="-25401"/>
            <a:ext cx="3790950" cy="6902451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3"/>
          <p:cNvSpPr txBox="1">
            <a:spLocks noGrp="1"/>
          </p:cNvSpPr>
          <p:nvPr>
            <p:ph type="ftr" idx="11"/>
          </p:nvPr>
        </p:nvSpPr>
        <p:spPr>
          <a:xfrm>
            <a:off x="5224463" y="6356350"/>
            <a:ext cx="17430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4"/>
          <p:cNvSpPr txBox="1"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74"/>
          <p:cNvCxnSpPr/>
          <p:nvPr/>
        </p:nvCxnSpPr>
        <p:spPr>
          <a:xfrm rot="10800000" flipH="1">
            <a:off x="2209800" y="0"/>
            <a:ext cx="2438400" cy="68580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74"/>
          <p:cNvSpPr txBox="1">
            <a:spLocks noGrp="1"/>
          </p:cNvSpPr>
          <p:nvPr>
            <p:ph type="body" idx="1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74"/>
          <p:cNvSpPr txBox="1">
            <a:spLocks noGrp="1"/>
          </p:cNvSpPr>
          <p:nvPr>
            <p:ph type="body" idx="2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74"/>
          <p:cNvSpPr txBox="1">
            <a:spLocks noGrp="1"/>
          </p:cNvSpPr>
          <p:nvPr>
            <p:ph type="body" idx="3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4"/>
          <p:cNvSpPr txBox="1">
            <a:spLocks noGrp="1"/>
          </p:cNvSpPr>
          <p:nvPr>
            <p:ph type="body" idx="4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74"/>
          <p:cNvSpPr txBox="1">
            <a:spLocks noGrp="1"/>
          </p:cNvSpPr>
          <p:nvPr>
            <p:ph type="body" idx="5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74"/>
          <p:cNvSpPr txBox="1">
            <a:spLocks noGrp="1"/>
          </p:cNvSpPr>
          <p:nvPr>
            <p:ph type="body" idx="6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4"/>
          <p:cNvSpPr txBox="1">
            <a:spLocks noGrp="1"/>
          </p:cNvSpPr>
          <p:nvPr>
            <p:ph type="dt" idx="10"/>
          </p:nvPr>
        </p:nvSpPr>
        <p:spPr>
          <a:xfrm>
            <a:off x="5919680" y="6356350"/>
            <a:ext cx="9475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74"/>
          <p:cNvSpPr txBox="1">
            <a:spLocks noGrp="1"/>
          </p:cNvSpPr>
          <p:nvPr>
            <p:ph type="ftr" idx="11"/>
          </p:nvPr>
        </p:nvSpPr>
        <p:spPr>
          <a:xfrm>
            <a:off x="7161955" y="6356350"/>
            <a:ext cx="32439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4"/>
          <p:cNvSpPr txBox="1">
            <a:spLocks noGrp="1"/>
          </p:cNvSpPr>
          <p:nvPr>
            <p:ph type="sldNum" idx="12"/>
          </p:nvPr>
        </p:nvSpPr>
        <p:spPr>
          <a:xfrm>
            <a:off x="10700656" y="6356350"/>
            <a:ext cx="6531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5"/>
          <p:cNvSpPr txBox="1"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75"/>
          <p:cNvSpPr txBox="1">
            <a:spLocks noGrp="1"/>
          </p:cNvSpPr>
          <p:nvPr>
            <p:ph type="body" idx="2"/>
          </p:nvPr>
        </p:nvSpPr>
        <p:spPr>
          <a:xfrm>
            <a:off x="1243104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5"/>
          <p:cNvSpPr txBox="1">
            <a:spLocks noGrp="1"/>
          </p:cNvSpPr>
          <p:nvPr>
            <p:ph type="body" idx="3"/>
          </p:nvPr>
        </p:nvSpPr>
        <p:spPr>
          <a:xfrm>
            <a:off x="4647665" y="2776936"/>
            <a:ext cx="28966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4" name="Google Shape;154;p75"/>
          <p:cNvSpPr txBox="1">
            <a:spLocks noGrp="1"/>
          </p:cNvSpPr>
          <p:nvPr>
            <p:ph type="body" idx="4"/>
          </p:nvPr>
        </p:nvSpPr>
        <p:spPr>
          <a:xfrm>
            <a:off x="4647665" y="3834606"/>
            <a:ext cx="2896671" cy="199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75"/>
          <p:cNvSpPr txBox="1">
            <a:spLocks noGrp="1"/>
          </p:cNvSpPr>
          <p:nvPr>
            <p:ph type="body" idx="5"/>
          </p:nvPr>
        </p:nvSpPr>
        <p:spPr>
          <a:xfrm>
            <a:off x="8066421" y="2776936"/>
            <a:ext cx="288247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6" name="Google Shape;156;p75"/>
          <p:cNvSpPr txBox="1">
            <a:spLocks noGrp="1"/>
          </p:cNvSpPr>
          <p:nvPr>
            <p:ph type="body" idx="6"/>
          </p:nvPr>
        </p:nvSpPr>
        <p:spPr>
          <a:xfrm>
            <a:off x="8066421" y="3834606"/>
            <a:ext cx="2882475" cy="199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0" name="Google Shape;160;p75"/>
          <p:cNvCxnSpPr/>
          <p:nvPr/>
        </p:nvCxnSpPr>
        <p:spPr>
          <a:xfrm flipH="1">
            <a:off x="0" y="0"/>
            <a:ext cx="1238250" cy="310515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" name="Google Shape;161;p75"/>
          <p:cNvCxnSpPr/>
          <p:nvPr/>
        </p:nvCxnSpPr>
        <p:spPr>
          <a:xfrm flipH="1">
            <a:off x="0" y="0"/>
            <a:ext cx="2238376" cy="24765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comparison">
  <p:cSld name="Market comparison">
    <p:bg>
      <p:bgPr>
        <a:solidFill>
          <a:schemeClr val="accen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6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6"/>
          <p:cNvSpPr txBox="1">
            <a:spLocks noGrp="1"/>
          </p:cNvSpPr>
          <p:nvPr>
            <p:ph type="body" idx="1"/>
          </p:nvPr>
        </p:nvSpPr>
        <p:spPr>
          <a:xfrm>
            <a:off x="2063855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5" name="Google Shape;165;p76"/>
          <p:cNvSpPr txBox="1">
            <a:spLocks noGrp="1"/>
          </p:cNvSpPr>
          <p:nvPr>
            <p:ph type="body" idx="2"/>
          </p:nvPr>
        </p:nvSpPr>
        <p:spPr>
          <a:xfrm>
            <a:off x="547551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76"/>
          <p:cNvSpPr txBox="1">
            <a:spLocks noGrp="1"/>
          </p:cNvSpPr>
          <p:nvPr>
            <p:ph type="body" idx="3"/>
          </p:nvPr>
        </p:nvSpPr>
        <p:spPr>
          <a:xfrm>
            <a:off x="8887174" y="3064615"/>
            <a:ext cx="124097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7" name="Google Shape;167;p76"/>
          <p:cNvSpPr txBox="1">
            <a:spLocks noGrp="1"/>
          </p:cNvSpPr>
          <p:nvPr>
            <p:ph type="body" idx="4"/>
          </p:nvPr>
        </p:nvSpPr>
        <p:spPr>
          <a:xfrm>
            <a:off x="1129698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76"/>
          <p:cNvSpPr txBox="1">
            <a:spLocks noGrp="1"/>
          </p:cNvSpPr>
          <p:nvPr>
            <p:ph type="body" idx="5"/>
          </p:nvPr>
        </p:nvSpPr>
        <p:spPr>
          <a:xfrm>
            <a:off x="4526261" y="4824188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76"/>
          <p:cNvSpPr txBox="1">
            <a:spLocks noGrp="1"/>
          </p:cNvSpPr>
          <p:nvPr>
            <p:ph type="body" idx="6"/>
          </p:nvPr>
        </p:nvSpPr>
        <p:spPr>
          <a:xfrm>
            <a:off x="7938210" y="4824188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0" name="Google Shape;170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6"/>
          <p:cNvSpPr txBox="1">
            <a:spLocks noGrp="1"/>
          </p:cNvSpPr>
          <p:nvPr>
            <p:ph type="body" idx="7"/>
          </p:nvPr>
        </p:nvSpPr>
        <p:spPr>
          <a:xfrm>
            <a:off x="1129698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76"/>
          <p:cNvSpPr txBox="1">
            <a:spLocks noGrp="1"/>
          </p:cNvSpPr>
          <p:nvPr>
            <p:ph type="body" idx="8"/>
          </p:nvPr>
        </p:nvSpPr>
        <p:spPr>
          <a:xfrm>
            <a:off x="4526261" y="5280763"/>
            <a:ext cx="3139479" cy="46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76"/>
          <p:cNvSpPr txBox="1">
            <a:spLocks noGrp="1"/>
          </p:cNvSpPr>
          <p:nvPr>
            <p:ph type="body" idx="9"/>
          </p:nvPr>
        </p:nvSpPr>
        <p:spPr>
          <a:xfrm>
            <a:off x="7938210" y="5280763"/>
            <a:ext cx="3124093" cy="46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TxTwoObj">
  <p:cSld name="TWO_OBJECTS_WITH_TEXT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7"/>
          <p:cNvSpPr txBox="1"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7"/>
          <p:cNvSpPr txBox="1"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2" name="Google Shape;182;p77"/>
          <p:cNvSpPr txBox="1">
            <a:spLocks noGrp="1"/>
          </p:cNvSpPr>
          <p:nvPr>
            <p:ph type="body" idx="2"/>
          </p:nvPr>
        </p:nvSpPr>
        <p:spPr>
          <a:xfrm>
            <a:off x="2933700" y="3834606"/>
            <a:ext cx="3924300" cy="199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7"/>
          <p:cNvSpPr txBox="1">
            <a:spLocks noGrp="1"/>
          </p:cNvSpPr>
          <p:nvPr>
            <p:ph type="body" idx="3"/>
          </p:nvPr>
        </p:nvSpPr>
        <p:spPr>
          <a:xfrm>
            <a:off x="7410173" y="2776936"/>
            <a:ext cx="394362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4" name="Google Shape;184;p77"/>
          <p:cNvSpPr txBox="1">
            <a:spLocks noGrp="1"/>
          </p:cNvSpPr>
          <p:nvPr>
            <p:ph type="body" idx="4"/>
          </p:nvPr>
        </p:nvSpPr>
        <p:spPr>
          <a:xfrm>
            <a:off x="7410173" y="3834606"/>
            <a:ext cx="3943627" cy="199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>
            <a:alphaModFix/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2">
  <p:cSld name="Timeline 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8"/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8"/>
          <p:cNvSpPr txBox="1">
            <a:spLocks noGrp="1"/>
          </p:cNvSpPr>
          <p:nvPr>
            <p:ph type="body" idx="1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78"/>
          <p:cNvSpPr txBox="1">
            <a:spLocks noGrp="1"/>
          </p:cNvSpPr>
          <p:nvPr>
            <p:ph type="body" idx="2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78"/>
          <p:cNvSpPr txBox="1">
            <a:spLocks noGrp="1"/>
          </p:cNvSpPr>
          <p:nvPr>
            <p:ph type="body" idx="3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78"/>
          <p:cNvSpPr txBox="1">
            <a:spLocks noGrp="1"/>
          </p:cNvSpPr>
          <p:nvPr>
            <p:ph type="body" idx="4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78"/>
          <p:cNvSpPr txBox="1">
            <a:spLocks noGrp="1"/>
          </p:cNvSpPr>
          <p:nvPr>
            <p:ph type="body" idx="5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78"/>
          <p:cNvSpPr txBox="1">
            <a:spLocks noGrp="1"/>
          </p:cNvSpPr>
          <p:nvPr>
            <p:ph type="body" idx="6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78"/>
          <p:cNvSpPr txBox="1">
            <a:spLocks noGrp="1"/>
          </p:cNvSpPr>
          <p:nvPr>
            <p:ph type="body" idx="7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78"/>
          <p:cNvSpPr txBox="1">
            <a:spLocks noGrp="1"/>
          </p:cNvSpPr>
          <p:nvPr>
            <p:ph type="body" idx="8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78"/>
          <p:cNvSpPr txBox="1">
            <a:spLocks noGrp="1"/>
          </p:cNvSpPr>
          <p:nvPr>
            <p:ph type="body" idx="9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78"/>
          <p:cNvSpPr txBox="1">
            <a:spLocks noGrp="1"/>
          </p:cNvSpPr>
          <p:nvPr>
            <p:ph type="body" idx="13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78"/>
          <p:cNvSpPr txBox="1">
            <a:spLocks noGrp="1"/>
          </p:cNvSpPr>
          <p:nvPr>
            <p:ph type="body" idx="14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78"/>
          <p:cNvSpPr txBox="1">
            <a:spLocks noGrp="1"/>
          </p:cNvSpPr>
          <p:nvPr>
            <p:ph type="body" idx="15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78"/>
          <p:cNvSpPr txBox="1">
            <a:spLocks noGrp="1"/>
          </p:cNvSpPr>
          <p:nvPr>
            <p:ph type="body" idx="16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78"/>
          <p:cNvSpPr txBox="1">
            <a:spLocks noGrp="1"/>
          </p:cNvSpPr>
          <p:nvPr>
            <p:ph type="body" idx="17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78"/>
          <p:cNvSpPr txBox="1">
            <a:spLocks noGrp="1"/>
          </p:cNvSpPr>
          <p:nvPr>
            <p:ph type="body" idx="18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78"/>
          <p:cNvSpPr txBox="1">
            <a:spLocks noGrp="1"/>
          </p:cNvSpPr>
          <p:nvPr>
            <p:ph type="body" idx="19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78"/>
          <p:cNvSpPr txBox="1">
            <a:spLocks noGrp="1"/>
          </p:cNvSpPr>
          <p:nvPr>
            <p:ph type="body" idx="20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78"/>
          <p:cNvSpPr txBox="1">
            <a:spLocks noGrp="1"/>
          </p:cNvSpPr>
          <p:nvPr>
            <p:ph type="body" idx="21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78"/>
          <p:cNvSpPr txBox="1">
            <a:spLocks noGrp="1"/>
          </p:cNvSpPr>
          <p:nvPr>
            <p:ph type="body" idx="22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78"/>
          <p:cNvSpPr txBox="1">
            <a:spLocks noGrp="1"/>
          </p:cNvSpPr>
          <p:nvPr>
            <p:ph type="body" idx="23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78"/>
          <p:cNvSpPr txBox="1">
            <a:spLocks noGrp="1"/>
          </p:cNvSpPr>
          <p:nvPr>
            <p:ph type="body" idx="24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78"/>
          <p:cNvSpPr txBox="1">
            <a:spLocks noGrp="1"/>
          </p:cNvSpPr>
          <p:nvPr>
            <p:ph type="body" idx="25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78"/>
          <p:cNvSpPr txBox="1">
            <a:spLocks noGrp="1"/>
          </p:cNvSpPr>
          <p:nvPr>
            <p:ph type="body" idx="26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78"/>
          <p:cNvSpPr txBox="1">
            <a:spLocks noGrp="1"/>
          </p:cNvSpPr>
          <p:nvPr>
            <p:ph type="body" idx="27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78"/>
          <p:cNvSpPr txBox="1">
            <a:spLocks noGrp="1"/>
          </p:cNvSpPr>
          <p:nvPr>
            <p:ph type="body" idx="28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78"/>
          <p:cNvSpPr txBox="1">
            <a:spLocks noGrp="1"/>
          </p:cNvSpPr>
          <p:nvPr>
            <p:ph type="body" idx="29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78"/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rgbClr val="E2B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9"/>
          <p:cNvSpPr>
            <a:spLocks noGrp="1"/>
          </p:cNvSpPr>
          <p:nvPr>
            <p:ph type="dgm" idx="2"/>
          </p:nvPr>
        </p:nvSpPr>
        <p:spPr>
          <a:xfrm>
            <a:off x="838200" y="2136776"/>
            <a:ext cx="10515600" cy="369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7" name="Google Shape;227;p79"/>
          <p:cNvCxnSpPr/>
          <p:nvPr/>
        </p:nvCxnSpPr>
        <p:spPr>
          <a:xfrm rot="10800000" flipH="1">
            <a:off x="0" y="0"/>
            <a:ext cx="2590800" cy="7620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8" name="Google Shape;228;p79"/>
          <p:cNvCxnSpPr/>
          <p:nvPr/>
        </p:nvCxnSpPr>
        <p:spPr>
          <a:xfrm flipH="1">
            <a:off x="0" y="0"/>
            <a:ext cx="704850" cy="1027906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" name="Google Shape;229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0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80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3" name="Google Shape;233;p80"/>
          <p:cNvSpPr>
            <a:spLocks noGrp="1"/>
          </p:cNvSpPr>
          <p:nvPr>
            <p:ph type="pic" idx="3"/>
          </p:nvPr>
        </p:nvSpPr>
        <p:spPr>
          <a:xfrm>
            <a:off x="3836914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4" name="Google Shape;234;p80"/>
          <p:cNvSpPr>
            <a:spLocks noGrp="1"/>
          </p:cNvSpPr>
          <p:nvPr>
            <p:ph type="pic" idx="4"/>
          </p:nvPr>
        </p:nvSpPr>
        <p:spPr>
          <a:xfrm>
            <a:off x="632757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5" name="Google Shape;235;p80"/>
          <p:cNvSpPr>
            <a:spLocks noGrp="1"/>
          </p:cNvSpPr>
          <p:nvPr>
            <p:ph type="pic" idx="5"/>
          </p:nvPr>
        </p:nvSpPr>
        <p:spPr>
          <a:xfrm>
            <a:off x="8747458" y="2886074"/>
            <a:ext cx="1845511" cy="18455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6" name="Google Shape;236;p80"/>
          <p:cNvSpPr txBox="1"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7" name="Google Shape;237;p80"/>
          <p:cNvSpPr txBox="1">
            <a:spLocks noGrp="1"/>
          </p:cNvSpPr>
          <p:nvPr>
            <p:ph type="body" idx="6"/>
          </p:nvPr>
        </p:nvSpPr>
        <p:spPr>
          <a:xfrm>
            <a:off x="3692980" y="5099206"/>
            <a:ext cx="2135755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8" name="Google Shape;238;p80"/>
          <p:cNvSpPr txBox="1">
            <a:spLocks noGrp="1"/>
          </p:cNvSpPr>
          <p:nvPr>
            <p:ph type="body" idx="7"/>
          </p:nvPr>
        </p:nvSpPr>
        <p:spPr>
          <a:xfrm>
            <a:off x="6183644" y="5099206"/>
            <a:ext cx="2123743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9" name="Google Shape;239;p80"/>
          <p:cNvSpPr txBox="1">
            <a:spLocks noGrp="1"/>
          </p:cNvSpPr>
          <p:nvPr>
            <p:ph type="body" idx="8"/>
          </p:nvPr>
        </p:nvSpPr>
        <p:spPr>
          <a:xfrm>
            <a:off x="8603525" y="5084524"/>
            <a:ext cx="2123742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0" name="Google Shape;240;p80"/>
          <p:cNvSpPr txBox="1">
            <a:spLocks noGrp="1"/>
          </p:cNvSpPr>
          <p:nvPr>
            <p:ph type="body" idx="9"/>
          </p:nvPr>
        </p:nvSpPr>
        <p:spPr>
          <a:xfrm>
            <a:off x="1487181" y="5464114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1" name="Google Shape;241;p80"/>
          <p:cNvSpPr txBox="1">
            <a:spLocks noGrp="1"/>
          </p:cNvSpPr>
          <p:nvPr>
            <p:ph type="body" idx="13"/>
          </p:nvPr>
        </p:nvSpPr>
        <p:spPr>
          <a:xfrm>
            <a:off x="3836913" y="5478796"/>
            <a:ext cx="1855949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2" name="Google Shape;242;p80"/>
          <p:cNvSpPr txBox="1">
            <a:spLocks noGrp="1"/>
          </p:cNvSpPr>
          <p:nvPr>
            <p:ph type="body" idx="14"/>
          </p:nvPr>
        </p:nvSpPr>
        <p:spPr>
          <a:xfrm>
            <a:off x="6327577" y="5478796"/>
            <a:ext cx="1845511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3" name="Google Shape;243;p80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51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4" name="Google Shape;244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7" name="Google Shape;247;p80"/>
          <p:cNvCxnSpPr/>
          <p:nvPr/>
        </p:nvCxnSpPr>
        <p:spPr>
          <a:xfrm rot="10800000">
            <a:off x="7334250" y="0"/>
            <a:ext cx="4857750" cy="762000"/>
          </a:xfrm>
          <a:prstGeom prst="straightConnector1">
            <a:avLst/>
          </a:prstGeom>
          <a:noFill/>
          <a:ln w="9525" cap="flat" cmpd="sng">
            <a:solidFill>
              <a:srgbClr val="C5BEA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80"/>
          <p:cNvCxnSpPr/>
          <p:nvPr/>
        </p:nvCxnSpPr>
        <p:spPr>
          <a:xfrm>
            <a:off x="11487150" y="0"/>
            <a:ext cx="704850" cy="1724025"/>
          </a:xfrm>
          <a:prstGeom prst="straightConnector1">
            <a:avLst/>
          </a:prstGeom>
          <a:noFill/>
          <a:ln w="9525" cap="flat" cmpd="sng">
            <a:solidFill>
              <a:srgbClr val="C5BEA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3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accen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1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81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2" name="Google Shape;252;p81"/>
          <p:cNvSpPr>
            <a:spLocks noGrp="1"/>
          </p:cNvSpPr>
          <p:nvPr>
            <p:ph type="pic" idx="3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3" name="Google Shape;253;p81"/>
          <p:cNvSpPr>
            <a:spLocks noGrp="1"/>
          </p:cNvSpPr>
          <p:nvPr>
            <p:ph type="pic" idx="4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4" name="Google Shape;254;p81"/>
          <p:cNvSpPr>
            <a:spLocks noGrp="1"/>
          </p:cNvSpPr>
          <p:nvPr>
            <p:ph type="pic" idx="5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5" name="Google Shape;255;p81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6" name="Google Shape;256;p81"/>
          <p:cNvSpPr txBox="1">
            <a:spLocks noGrp="1"/>
          </p:cNvSpPr>
          <p:nvPr>
            <p:ph type="body" idx="6"/>
          </p:nvPr>
        </p:nvSpPr>
        <p:spPr>
          <a:xfrm>
            <a:off x="1390120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7" name="Google Shape;257;p81"/>
          <p:cNvSpPr txBox="1">
            <a:spLocks noGrp="1"/>
          </p:cNvSpPr>
          <p:nvPr>
            <p:ph type="body" idx="7"/>
          </p:nvPr>
        </p:nvSpPr>
        <p:spPr>
          <a:xfrm>
            <a:off x="3849262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8" name="Google Shape;258;p81"/>
          <p:cNvSpPr txBox="1">
            <a:spLocks noGrp="1"/>
          </p:cNvSpPr>
          <p:nvPr>
            <p:ph type="body" idx="8"/>
          </p:nvPr>
        </p:nvSpPr>
        <p:spPr>
          <a:xfrm>
            <a:off x="3739214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9" name="Google Shape;259;p81"/>
          <p:cNvSpPr txBox="1">
            <a:spLocks noGrp="1"/>
          </p:cNvSpPr>
          <p:nvPr>
            <p:ph type="body" idx="9"/>
          </p:nvPr>
        </p:nvSpPr>
        <p:spPr>
          <a:xfrm>
            <a:off x="6339926" y="3669060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0" name="Google Shape;260;p81"/>
          <p:cNvSpPr txBox="1">
            <a:spLocks noGrp="1"/>
          </p:cNvSpPr>
          <p:nvPr>
            <p:ph type="body" idx="13"/>
          </p:nvPr>
        </p:nvSpPr>
        <p:spPr>
          <a:xfrm>
            <a:off x="6217963" y="3796721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1" name="Google Shape;261;p81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2" name="Google Shape;262;p81"/>
          <p:cNvSpPr txBox="1">
            <a:spLocks noGrp="1"/>
          </p:cNvSpPr>
          <p:nvPr>
            <p:ph type="body" idx="15"/>
          </p:nvPr>
        </p:nvSpPr>
        <p:spPr>
          <a:xfrm>
            <a:off x="8634432" y="3782039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p81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4" name="Google Shape;264;p81"/>
          <p:cNvSpPr>
            <a:spLocks noGrp="1"/>
          </p:cNvSpPr>
          <p:nvPr>
            <p:ph type="pic" idx="17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5" name="Google Shape;265;p81"/>
          <p:cNvSpPr>
            <a:spLocks noGrp="1"/>
          </p:cNvSpPr>
          <p:nvPr>
            <p:ph type="pic" idx="18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6" name="Google Shape;266;p81"/>
          <p:cNvSpPr>
            <a:spLocks noGrp="1"/>
          </p:cNvSpPr>
          <p:nvPr>
            <p:ph type="pic" idx="19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" name="Google Shape;267;p81"/>
          <p:cNvSpPr txBox="1">
            <a:spLocks noGrp="1"/>
          </p:cNvSpPr>
          <p:nvPr>
            <p:ph type="body" idx="20"/>
          </p:nvPr>
        </p:nvSpPr>
        <p:spPr>
          <a:xfrm>
            <a:off x="1500168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8" name="Google Shape;268;p81"/>
          <p:cNvSpPr txBox="1">
            <a:spLocks noGrp="1"/>
          </p:cNvSpPr>
          <p:nvPr>
            <p:ph type="body" idx="21"/>
          </p:nvPr>
        </p:nvSpPr>
        <p:spPr>
          <a:xfrm>
            <a:off x="1390120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9" name="Google Shape;269;p81"/>
          <p:cNvSpPr txBox="1">
            <a:spLocks noGrp="1"/>
          </p:cNvSpPr>
          <p:nvPr>
            <p:ph type="body" idx="22"/>
          </p:nvPr>
        </p:nvSpPr>
        <p:spPr>
          <a:xfrm>
            <a:off x="3849262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0" name="Google Shape;270;p81"/>
          <p:cNvSpPr txBox="1">
            <a:spLocks noGrp="1"/>
          </p:cNvSpPr>
          <p:nvPr>
            <p:ph type="body" idx="23"/>
          </p:nvPr>
        </p:nvSpPr>
        <p:spPr>
          <a:xfrm>
            <a:off x="3739214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1" name="Google Shape;271;p81"/>
          <p:cNvSpPr txBox="1">
            <a:spLocks noGrp="1"/>
          </p:cNvSpPr>
          <p:nvPr>
            <p:ph type="body" idx="24"/>
          </p:nvPr>
        </p:nvSpPr>
        <p:spPr>
          <a:xfrm>
            <a:off x="6339926" y="5527896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2" name="Google Shape;272;p81"/>
          <p:cNvSpPr txBox="1">
            <a:spLocks noGrp="1"/>
          </p:cNvSpPr>
          <p:nvPr>
            <p:ph type="body" idx="25"/>
          </p:nvPr>
        </p:nvSpPr>
        <p:spPr>
          <a:xfrm>
            <a:off x="6229878" y="5655557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3" name="Google Shape;273;p81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4" name="Google Shape;274;p81"/>
          <p:cNvSpPr txBox="1">
            <a:spLocks noGrp="1"/>
          </p:cNvSpPr>
          <p:nvPr>
            <p:ph type="body" idx="27"/>
          </p:nvPr>
        </p:nvSpPr>
        <p:spPr>
          <a:xfrm>
            <a:off x="8634432" y="5640875"/>
            <a:ext cx="2057400" cy="34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5" name="Google Shape;275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4"/>
          <p:cNvPicPr preferRelativeResize="0"/>
          <p:nvPr/>
        </p:nvPicPr>
        <p:blipFill rotWithShape="1">
          <a:blip r:embed="rId2">
            <a:alphaModFix/>
          </a:blip>
          <a:srcRect t="18301" r="28340" b="23070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dt" idx="10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4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bg>
      <p:bgPr>
        <a:solidFill>
          <a:schemeClr val="accen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5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body" idx="1"/>
          </p:nvPr>
        </p:nvSpPr>
        <p:spPr>
          <a:xfrm>
            <a:off x="1485900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body" idx="2"/>
          </p:nvPr>
        </p:nvSpPr>
        <p:spPr>
          <a:xfrm>
            <a:off x="1485664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body" idx="3"/>
          </p:nvPr>
        </p:nvSpPr>
        <p:spPr>
          <a:xfrm>
            <a:off x="6673004" y="2563123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5"/>
          <p:cNvSpPr txBox="1">
            <a:spLocks noGrp="1"/>
          </p:cNvSpPr>
          <p:nvPr>
            <p:ph type="body" idx="4"/>
          </p:nvPr>
        </p:nvSpPr>
        <p:spPr>
          <a:xfrm>
            <a:off x="6673143" y="3070348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5"/>
          <p:cNvSpPr txBox="1">
            <a:spLocks noGrp="1"/>
          </p:cNvSpPr>
          <p:nvPr>
            <p:ph type="body" idx="5"/>
          </p:nvPr>
        </p:nvSpPr>
        <p:spPr>
          <a:xfrm>
            <a:off x="1485899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5"/>
          <p:cNvSpPr txBox="1">
            <a:spLocks noGrp="1"/>
          </p:cNvSpPr>
          <p:nvPr>
            <p:ph type="body" idx="6"/>
          </p:nvPr>
        </p:nvSpPr>
        <p:spPr>
          <a:xfrm>
            <a:off x="1486412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5"/>
          <p:cNvSpPr txBox="1">
            <a:spLocks noGrp="1"/>
          </p:cNvSpPr>
          <p:nvPr>
            <p:ph type="body" idx="7"/>
          </p:nvPr>
        </p:nvSpPr>
        <p:spPr>
          <a:xfrm>
            <a:off x="6672630" y="4319431"/>
            <a:ext cx="40319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5"/>
          <p:cNvSpPr txBox="1">
            <a:spLocks noGrp="1"/>
          </p:cNvSpPr>
          <p:nvPr>
            <p:ph type="body" idx="8"/>
          </p:nvPr>
        </p:nvSpPr>
        <p:spPr>
          <a:xfrm>
            <a:off x="6673143" y="4826656"/>
            <a:ext cx="4031030" cy="105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65"/>
          <p:cNvCxnSpPr/>
          <p:nvPr/>
        </p:nvCxnSpPr>
        <p:spPr>
          <a:xfrm>
            <a:off x="8688388" y="0"/>
            <a:ext cx="3503612" cy="235295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" name="Google Shape;40;p65"/>
          <p:cNvCxnSpPr/>
          <p:nvPr/>
        </p:nvCxnSpPr>
        <p:spPr>
          <a:xfrm>
            <a:off x="9720943" y="0"/>
            <a:ext cx="2471057" cy="269903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" name="Google Shape;4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6"/>
          <p:cNvPicPr preferRelativeResize="0"/>
          <p:nvPr/>
        </p:nvPicPr>
        <p:blipFill rotWithShape="1">
          <a:blip r:embed="rId2">
            <a:alphaModFix/>
          </a:blip>
          <a:srcRect t="18301" r="41824" b="23070"/>
          <a:stretch/>
        </p:blipFill>
        <p:spPr>
          <a:xfrm flipH="1">
            <a:off x="0" y="0"/>
            <a:ext cx="5441888" cy="6858000"/>
          </a:xfrm>
          <a:custGeom>
            <a:avLst/>
            <a:gdLst/>
            <a:ahLst/>
            <a:cxnLst/>
            <a:rect l="l" t="t" r="r" b="b"/>
            <a:pathLst>
              <a:path w="5441888" h="6858000" extrusionOk="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5" name="Google Shape;45;p66"/>
          <p:cNvSpPr txBox="1"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6"/>
          <p:cNvSpPr txBox="1">
            <a:spLocks noGrp="1"/>
          </p:cNvSpPr>
          <p:nvPr>
            <p:ph type="body" idx="1"/>
          </p:nvPr>
        </p:nvSpPr>
        <p:spPr>
          <a:xfrm>
            <a:off x="5922254" y="2469515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6"/>
          <p:cNvSpPr txBox="1">
            <a:spLocks noGrp="1"/>
          </p:cNvSpPr>
          <p:nvPr>
            <p:ph type="body" idx="2"/>
          </p:nvPr>
        </p:nvSpPr>
        <p:spPr>
          <a:xfrm>
            <a:off x="5921828" y="2798940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6"/>
          <p:cNvSpPr txBox="1">
            <a:spLocks noGrp="1"/>
          </p:cNvSpPr>
          <p:nvPr>
            <p:ph type="body" idx="3"/>
          </p:nvPr>
        </p:nvSpPr>
        <p:spPr>
          <a:xfrm>
            <a:off x="5922254" y="3569311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6"/>
          <p:cNvSpPr txBox="1">
            <a:spLocks noGrp="1"/>
          </p:cNvSpPr>
          <p:nvPr>
            <p:ph type="body" idx="4"/>
          </p:nvPr>
        </p:nvSpPr>
        <p:spPr>
          <a:xfrm>
            <a:off x="5921828" y="3898736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6"/>
          <p:cNvSpPr txBox="1">
            <a:spLocks noGrp="1"/>
          </p:cNvSpPr>
          <p:nvPr>
            <p:ph type="body" idx="5"/>
          </p:nvPr>
        </p:nvSpPr>
        <p:spPr>
          <a:xfrm>
            <a:off x="5922254" y="4669107"/>
            <a:ext cx="54332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body" idx="6"/>
          </p:nvPr>
        </p:nvSpPr>
        <p:spPr>
          <a:xfrm>
            <a:off x="5921828" y="4998532"/>
            <a:ext cx="5431971" cy="5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7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7"/>
          <p:cNvCxnSpPr/>
          <p:nvPr/>
        </p:nvCxnSpPr>
        <p:spPr>
          <a:xfrm rot="10800000">
            <a:off x="0" y="876300"/>
            <a:ext cx="4762500" cy="1628775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59;p67"/>
          <p:cNvCxnSpPr/>
          <p:nvPr/>
        </p:nvCxnSpPr>
        <p:spPr>
          <a:xfrm rot="10800000">
            <a:off x="2638425" y="0"/>
            <a:ext cx="2124076" cy="5186363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60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 Content">
  <p:cSld name="3  Content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8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8"/>
          <p:cNvSpPr txBox="1">
            <a:spLocks noGrp="1"/>
          </p:cNvSpPr>
          <p:nvPr>
            <p:ph type="body" idx="1"/>
          </p:nvPr>
        </p:nvSpPr>
        <p:spPr>
          <a:xfrm>
            <a:off x="107544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68"/>
          <p:cNvSpPr txBox="1">
            <a:spLocks noGrp="1"/>
          </p:cNvSpPr>
          <p:nvPr>
            <p:ph type="body" idx="2"/>
          </p:nvPr>
        </p:nvSpPr>
        <p:spPr>
          <a:xfrm>
            <a:off x="838200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68"/>
          <p:cNvSpPr txBox="1">
            <a:spLocks noGrp="1"/>
          </p:cNvSpPr>
          <p:nvPr>
            <p:ph type="body" idx="3"/>
          </p:nvPr>
        </p:nvSpPr>
        <p:spPr>
          <a:xfrm>
            <a:off x="838200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68"/>
          <p:cNvSpPr txBox="1">
            <a:spLocks noGrp="1"/>
          </p:cNvSpPr>
          <p:nvPr>
            <p:ph type="body" idx="4"/>
          </p:nvPr>
        </p:nvSpPr>
        <p:spPr>
          <a:xfrm>
            <a:off x="838200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68"/>
          <p:cNvSpPr txBox="1">
            <a:spLocks noGrp="1"/>
          </p:cNvSpPr>
          <p:nvPr>
            <p:ph type="body" idx="5"/>
          </p:nvPr>
        </p:nvSpPr>
        <p:spPr>
          <a:xfrm>
            <a:off x="380565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68"/>
          <p:cNvSpPr txBox="1">
            <a:spLocks noGrp="1"/>
          </p:cNvSpPr>
          <p:nvPr>
            <p:ph type="body" idx="6"/>
          </p:nvPr>
        </p:nvSpPr>
        <p:spPr>
          <a:xfrm>
            <a:off x="3562665" y="3788813"/>
            <a:ext cx="2342205" cy="80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68"/>
          <p:cNvSpPr txBox="1">
            <a:spLocks noGrp="1"/>
          </p:cNvSpPr>
          <p:nvPr>
            <p:ph type="body" idx="7"/>
          </p:nvPr>
        </p:nvSpPr>
        <p:spPr>
          <a:xfrm>
            <a:off x="3562665" y="4464810"/>
            <a:ext cx="2342205" cy="43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68"/>
          <p:cNvSpPr txBox="1">
            <a:spLocks noGrp="1"/>
          </p:cNvSpPr>
          <p:nvPr>
            <p:ph type="body" idx="8"/>
          </p:nvPr>
        </p:nvSpPr>
        <p:spPr>
          <a:xfrm>
            <a:off x="3562665" y="5120722"/>
            <a:ext cx="2342205" cy="85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68"/>
          <p:cNvSpPr txBox="1">
            <a:spLocks noGrp="1"/>
          </p:cNvSpPr>
          <p:nvPr>
            <p:ph type="body" idx="9"/>
          </p:nvPr>
        </p:nvSpPr>
        <p:spPr>
          <a:xfrm>
            <a:off x="6530117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68"/>
          <p:cNvSpPr txBox="1">
            <a:spLocks noGrp="1"/>
          </p:cNvSpPr>
          <p:nvPr>
            <p:ph type="body" idx="13"/>
          </p:nvPr>
        </p:nvSpPr>
        <p:spPr>
          <a:xfrm>
            <a:off x="6298609" y="3788813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body" idx="14"/>
          </p:nvPr>
        </p:nvSpPr>
        <p:spPr>
          <a:xfrm>
            <a:off x="6298609" y="4464810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68"/>
          <p:cNvSpPr txBox="1">
            <a:spLocks noGrp="1"/>
          </p:cNvSpPr>
          <p:nvPr>
            <p:ph type="body" idx="15"/>
          </p:nvPr>
        </p:nvSpPr>
        <p:spPr>
          <a:xfrm>
            <a:off x="6298609" y="5120722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8"/>
          <p:cNvSpPr txBox="1">
            <a:spLocks noGrp="1"/>
          </p:cNvSpPr>
          <p:nvPr>
            <p:ph type="body" idx="16"/>
          </p:nvPr>
        </p:nvSpPr>
        <p:spPr>
          <a:xfrm>
            <a:off x="9260321" y="2370670"/>
            <a:ext cx="1856232" cy="1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68"/>
          <p:cNvSpPr txBox="1">
            <a:spLocks noGrp="1"/>
          </p:cNvSpPr>
          <p:nvPr>
            <p:ph type="body" idx="17"/>
          </p:nvPr>
        </p:nvSpPr>
        <p:spPr>
          <a:xfrm>
            <a:off x="9023074" y="3788457"/>
            <a:ext cx="2330726" cy="80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" name="Google Shape;79;p68"/>
          <p:cNvSpPr txBox="1">
            <a:spLocks noGrp="1"/>
          </p:cNvSpPr>
          <p:nvPr>
            <p:ph type="body" idx="18"/>
          </p:nvPr>
        </p:nvSpPr>
        <p:spPr>
          <a:xfrm>
            <a:off x="9023074" y="4464454"/>
            <a:ext cx="2330726" cy="43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80" name="Google Shape;80;p68"/>
          <p:cNvCxnSpPr/>
          <p:nvPr/>
        </p:nvCxnSpPr>
        <p:spPr>
          <a:xfrm flipH="1">
            <a:off x="0" y="0"/>
            <a:ext cx="1238250" cy="1328057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" name="Google Shape;81;p68"/>
          <p:cNvCxnSpPr/>
          <p:nvPr/>
        </p:nvCxnSpPr>
        <p:spPr>
          <a:xfrm flipH="1">
            <a:off x="0" y="0"/>
            <a:ext cx="3790950" cy="892177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Google Shape;82;p68"/>
          <p:cNvSpPr txBox="1">
            <a:spLocks noGrp="1"/>
          </p:cNvSpPr>
          <p:nvPr>
            <p:ph type="body" idx="19"/>
          </p:nvPr>
        </p:nvSpPr>
        <p:spPr>
          <a:xfrm>
            <a:off x="9023074" y="5120366"/>
            <a:ext cx="2330726" cy="85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9"/>
          <p:cNvSpPr txBox="1"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0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0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2" name="Google Shape;92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0"/>
          <p:cNvSpPr txBox="1">
            <a:spLocks noGrp="1"/>
          </p:cNvSpPr>
          <p:nvPr>
            <p:ph type="dt" idx="10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0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0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1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1"/>
          <p:cNvSpPr txBox="1"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1"/>
          <p:cNvSpPr txBox="1">
            <a:spLocks noGrp="1"/>
          </p:cNvSpPr>
          <p:nvPr>
            <p:ph type="body" idx="1"/>
          </p:nvPr>
        </p:nvSpPr>
        <p:spPr>
          <a:xfrm>
            <a:off x="148318" y="148113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71"/>
          <p:cNvSpPr txBox="1">
            <a:spLocks noGrp="1"/>
          </p:cNvSpPr>
          <p:nvPr>
            <p:ph type="body" idx="2"/>
          </p:nvPr>
        </p:nvSpPr>
        <p:spPr>
          <a:xfrm>
            <a:off x="714375" y="2557463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71"/>
          <p:cNvSpPr txBox="1">
            <a:spLocks noGrp="1"/>
          </p:cNvSpPr>
          <p:nvPr>
            <p:ph type="body" idx="3"/>
          </p:nvPr>
        </p:nvSpPr>
        <p:spPr>
          <a:xfrm>
            <a:off x="1320800" y="3633788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71"/>
          <p:cNvSpPr txBox="1">
            <a:spLocks noGrp="1"/>
          </p:cNvSpPr>
          <p:nvPr>
            <p:ph type="body" idx="4"/>
          </p:nvPr>
        </p:nvSpPr>
        <p:spPr>
          <a:xfrm>
            <a:off x="1905000" y="4710114"/>
            <a:ext cx="214176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71"/>
          <p:cNvSpPr txBox="1">
            <a:spLocks noGrp="1"/>
          </p:cNvSpPr>
          <p:nvPr>
            <p:ph type="body" idx="5"/>
          </p:nvPr>
        </p:nvSpPr>
        <p:spPr>
          <a:xfrm>
            <a:off x="4401535" y="1594478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71"/>
          <p:cNvSpPr txBox="1">
            <a:spLocks noGrp="1"/>
          </p:cNvSpPr>
          <p:nvPr>
            <p:ph type="body" idx="6"/>
          </p:nvPr>
        </p:nvSpPr>
        <p:spPr>
          <a:xfrm>
            <a:off x="4986028" y="268256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71"/>
          <p:cNvSpPr txBox="1">
            <a:spLocks noGrp="1"/>
          </p:cNvSpPr>
          <p:nvPr>
            <p:ph type="body" idx="7"/>
          </p:nvPr>
        </p:nvSpPr>
        <p:spPr>
          <a:xfrm>
            <a:off x="5576937" y="3755394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71"/>
          <p:cNvSpPr txBox="1">
            <a:spLocks noGrp="1"/>
          </p:cNvSpPr>
          <p:nvPr>
            <p:ph type="body" idx="8"/>
          </p:nvPr>
        </p:nvSpPr>
        <p:spPr>
          <a:xfrm>
            <a:off x="6175279" y="4824430"/>
            <a:ext cx="5539095" cy="101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7" name="Google Shape;107;p71"/>
          <p:cNvCxnSpPr/>
          <p:nvPr/>
        </p:nvCxnSpPr>
        <p:spPr>
          <a:xfrm>
            <a:off x="4353515" y="5023933"/>
            <a:ext cx="1513211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Google Shape;108;p71"/>
          <p:cNvCxnSpPr/>
          <p:nvPr/>
        </p:nvCxnSpPr>
        <p:spPr>
          <a:xfrm>
            <a:off x="3759917" y="3948451"/>
            <a:ext cx="1513211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9" name="Google Shape;109;p71"/>
          <p:cNvCxnSpPr/>
          <p:nvPr/>
        </p:nvCxnSpPr>
        <p:spPr>
          <a:xfrm>
            <a:off x="3173453" y="2872686"/>
            <a:ext cx="1513211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" name="Google Shape;110;p71"/>
          <p:cNvCxnSpPr/>
          <p:nvPr/>
        </p:nvCxnSpPr>
        <p:spPr>
          <a:xfrm>
            <a:off x="2586263" y="1796083"/>
            <a:ext cx="1513211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1"/>
          <p:cNvSpPr txBox="1">
            <a:spLocks noGrp="1"/>
          </p:cNvSpPr>
          <p:nvPr>
            <p:ph type="ftr" idx="11"/>
          </p:nvPr>
        </p:nvSpPr>
        <p:spPr>
          <a:xfrm>
            <a:off x="6155823" y="6356350"/>
            <a:ext cx="18087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1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29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bm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9.bm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5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51.jpg"/><Relationship Id="rId5" Type="http://schemas.openxmlformats.org/officeDocument/2006/relationships/image" Target="../media/image22.png"/><Relationship Id="rId10" Type="http://schemas.openxmlformats.org/officeDocument/2006/relationships/image" Target="../media/image50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12" Type="http://schemas.openxmlformats.org/officeDocument/2006/relationships/image" Target="../media/image49.b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49.bmp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56.png"/><Relationship Id="rId5" Type="http://schemas.openxmlformats.org/officeDocument/2006/relationships/image" Target="../media/image22.png"/><Relationship Id="rId10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58.png"/><Relationship Id="rId5" Type="http://schemas.openxmlformats.org/officeDocument/2006/relationships/image" Target="../media/image22.png"/><Relationship Id="rId10" Type="http://schemas.openxmlformats.org/officeDocument/2006/relationships/image" Target="../media/image5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59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61.png"/><Relationship Id="rId5" Type="http://schemas.openxmlformats.org/officeDocument/2006/relationships/image" Target="../media/image22.png"/><Relationship Id="rId10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6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6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5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6.png"/><Relationship Id="rId3" Type="http://schemas.openxmlformats.org/officeDocument/2006/relationships/image" Target="../media/image67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8.jp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21.png"/><Relationship Id="rId3" Type="http://schemas.openxmlformats.org/officeDocument/2006/relationships/image" Target="../media/image69.png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1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rduino.cc/hardware/uno-rev3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hyperlink" Target="https://docs.arduino.cc/hardware/uno-rev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docs.arduino.cc/software/ide-v2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"/>
          <p:cNvSpPr txBox="1"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INTRO TO EMBEDDED SYSTEMS WORKSHOP</a:t>
            </a:r>
            <a:endParaRPr/>
          </a:p>
        </p:txBody>
      </p:sp>
      <p:sp>
        <p:nvSpPr>
          <p:cNvPr id="285" name="Google Shape;285;p1"/>
          <p:cNvSpPr txBox="1"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Tsen Chee Vincent LEUNG YIN KO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421" name="Google Shape;4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422" name="Google Shape;4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23" name="Google Shape;42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0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0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427" name="Google Shape;427;p10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428" name="Google Shape;428;p10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429" name="Google Shape;429;p10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0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Code a simple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10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8600" y="2559524"/>
            <a:ext cx="5820587" cy="311511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0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438" name="Google Shape;4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439" name="Google Shape;4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40" name="Google Shape;4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1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1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444" name="Google Shape;444;p11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445" name="Google Shape;445;p11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446" name="Google Shape;446;p11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1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Tools -&gt; Board -&gt; Arduino AVR Boards -&gt; Arduino Uno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11" descr="A screenshot of a computer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0899" y="2293100"/>
            <a:ext cx="3973585" cy="368913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1"/>
          <p:cNvSpPr/>
          <p:nvPr/>
        </p:nvSpPr>
        <p:spPr>
          <a:xfrm>
            <a:off x="8099220" y="5149296"/>
            <a:ext cx="1285264" cy="24380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1"/>
          <p:cNvSpPr/>
          <p:nvPr/>
        </p:nvSpPr>
        <p:spPr>
          <a:xfrm>
            <a:off x="7152662" y="3185191"/>
            <a:ext cx="1285264" cy="24380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1"/>
          <p:cNvSpPr/>
          <p:nvPr/>
        </p:nvSpPr>
        <p:spPr>
          <a:xfrm>
            <a:off x="5790850" y="3025259"/>
            <a:ext cx="610299" cy="24381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1"/>
          <p:cNvSpPr/>
          <p:nvPr/>
        </p:nvSpPr>
        <p:spPr>
          <a:xfrm>
            <a:off x="5658024" y="2362740"/>
            <a:ext cx="610299" cy="24381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1"/>
          <p:cNvSpPr txBox="1"/>
          <p:nvPr/>
        </p:nvSpPr>
        <p:spPr>
          <a:xfrm>
            <a:off x="6268323" y="2362740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1"/>
          <p:cNvSpPr txBox="1"/>
          <p:nvPr/>
        </p:nvSpPr>
        <p:spPr>
          <a:xfrm>
            <a:off x="5638404" y="2748924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1"/>
          <p:cNvSpPr txBox="1"/>
          <p:nvPr/>
        </p:nvSpPr>
        <p:spPr>
          <a:xfrm>
            <a:off x="7098573" y="2914100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1"/>
          <p:cNvSpPr txBox="1"/>
          <p:nvPr/>
        </p:nvSpPr>
        <p:spPr>
          <a:xfrm>
            <a:off x="8133034" y="4779964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1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2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696" y="2370670"/>
            <a:ext cx="6193754" cy="360190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464" name="Google Shape;46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465" name="Google Shape;46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466" name="Google Shape;46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2" descr="Graphical user interface,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2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470" name="Google Shape;470;p12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471" name="Google Shape;471;p12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472" name="Google Shape;472;p12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Tools -&gt; Port -&gt; COM[X]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2"/>
          <p:cNvSpPr/>
          <p:nvPr/>
        </p:nvSpPr>
        <p:spPr>
          <a:xfrm>
            <a:off x="8153400" y="4569825"/>
            <a:ext cx="1285264" cy="24380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2"/>
          <p:cNvSpPr/>
          <p:nvPr/>
        </p:nvSpPr>
        <p:spPr>
          <a:xfrm>
            <a:off x="5117085" y="4335073"/>
            <a:ext cx="2555191" cy="24381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2"/>
          <p:cNvSpPr/>
          <p:nvPr/>
        </p:nvSpPr>
        <p:spPr>
          <a:xfrm>
            <a:off x="4949873" y="2627019"/>
            <a:ext cx="610299" cy="24381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2"/>
          <p:cNvSpPr txBox="1"/>
          <p:nvPr/>
        </p:nvSpPr>
        <p:spPr>
          <a:xfrm>
            <a:off x="5560172" y="2725493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2"/>
          <p:cNvSpPr txBox="1"/>
          <p:nvPr/>
        </p:nvSpPr>
        <p:spPr>
          <a:xfrm>
            <a:off x="5117084" y="4054443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2"/>
          <p:cNvSpPr txBox="1"/>
          <p:nvPr/>
        </p:nvSpPr>
        <p:spPr>
          <a:xfrm>
            <a:off x="8305708" y="4239109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2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13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8073" y="2370670"/>
            <a:ext cx="3373213" cy="348756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489" name="Google Shape;4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3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3" descr="Graphical user interface,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3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493" name="Google Shape;493;p13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494" name="Google Shape;494;p13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495" name="Google Shape;495;p13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3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Board “Arduino Uno”, Port “COM[X]”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4413117" y="3770062"/>
            <a:ext cx="2294109" cy="63646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3"/>
          <p:cNvSpPr txBox="1"/>
          <p:nvPr/>
        </p:nvSpPr>
        <p:spPr>
          <a:xfrm>
            <a:off x="6096000" y="3417992"/>
            <a:ext cx="10999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Winning?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3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4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9811" y="2619047"/>
            <a:ext cx="4982094" cy="224656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506" name="Google Shape;50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507" name="Google Shape;50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508" name="Google Shape;50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4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4" descr="Graphical user interface,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4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512" name="Google Shape;512;p14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513" name="Google Shape;513;p14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514" name="Google Shape;514;p14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4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Flash -&gt; Upload Files (Aka“Flashing”)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4"/>
          <p:cNvSpPr/>
          <p:nvPr/>
        </p:nvSpPr>
        <p:spPr>
          <a:xfrm>
            <a:off x="4779436" y="2676808"/>
            <a:ext cx="1316564" cy="365257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4"/>
          <p:cNvSpPr/>
          <p:nvPr/>
        </p:nvSpPr>
        <p:spPr>
          <a:xfrm>
            <a:off x="5032504" y="3297635"/>
            <a:ext cx="1316564" cy="365257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4"/>
          <p:cNvSpPr txBox="1"/>
          <p:nvPr/>
        </p:nvSpPr>
        <p:spPr>
          <a:xfrm>
            <a:off x="6096000" y="2800518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4"/>
          <p:cNvSpPr txBox="1"/>
          <p:nvPr/>
        </p:nvSpPr>
        <p:spPr>
          <a:xfrm>
            <a:off x="6349068" y="3372999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4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526" name="Google Shape;52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527" name="Google Shape;52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528" name="Google Shape;5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5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5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532" name="Google Shape;532;p15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533" name="Google Shape;533;p15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534" name="Google Shape;534;p15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5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Notice output console magicks + details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1169" y="3262256"/>
            <a:ext cx="7829957" cy="68916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5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543" name="Google Shape;5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544" name="Google Shape;5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545" name="Google Shape;54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6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6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549" name="Google Shape;549;p16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550" name="Google Shape;550;p16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551" name="Google Shape;551;p16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6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Tools -&gt; Serial Monitor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What do you see?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16" descr="A screenshot of a computer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94317" y="3262256"/>
            <a:ext cx="4745368" cy="22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6"/>
          <p:cNvSpPr/>
          <p:nvPr/>
        </p:nvSpPr>
        <p:spPr>
          <a:xfrm>
            <a:off x="4197594" y="3222035"/>
            <a:ext cx="748909" cy="297448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6"/>
          <p:cNvSpPr/>
          <p:nvPr/>
        </p:nvSpPr>
        <p:spPr>
          <a:xfrm>
            <a:off x="4396272" y="4114521"/>
            <a:ext cx="1316564" cy="365257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6"/>
          <p:cNvSpPr txBox="1"/>
          <p:nvPr/>
        </p:nvSpPr>
        <p:spPr>
          <a:xfrm>
            <a:off x="4946503" y="3299756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6"/>
          <p:cNvSpPr txBox="1"/>
          <p:nvPr/>
        </p:nvSpPr>
        <p:spPr>
          <a:xfrm>
            <a:off x="5667001" y="3909745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16" descr="A screenshot of a computer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64854" y="2585884"/>
            <a:ext cx="3588718" cy="364799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6"/>
          <p:cNvSpPr/>
          <p:nvPr/>
        </p:nvSpPr>
        <p:spPr>
          <a:xfrm>
            <a:off x="8509710" y="4649759"/>
            <a:ext cx="3443862" cy="999074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6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566" name="Google Shape;5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567" name="Google Shape;5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568" name="Google Shape;56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7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7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572" name="Google Shape;572;p17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573" name="Google Shape;573;p17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574" name="Google Shape;574;p17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7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Tools -&gt; Serial Monitor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What do you see? Hello World!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17" descr="Graphical user interface,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1254" y="3237902"/>
            <a:ext cx="7552459" cy="158022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7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8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1</a:t>
            </a:r>
            <a:br>
              <a:rPr lang="en-US"/>
            </a:br>
            <a:r>
              <a:rPr lang="en-US"/>
              <a:t>SETUP THE BRAIN</a:t>
            </a:r>
            <a:endParaRPr/>
          </a:p>
        </p:txBody>
      </p:sp>
      <p:sp>
        <p:nvSpPr>
          <p:cNvPr id="583" name="Google Shape;583;p18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11175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Write “Hello World” on the Serial Monitor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Microcontroller documentation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Arduino IDE Setup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Recap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Arduino is a Microcontroller/the Brains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Programmable - “</a:t>
            </a:r>
            <a:r>
              <a:rPr lang="en-US" dirty="0" err="1"/>
              <a:t>Flashable</a:t>
            </a:r>
            <a:r>
              <a:rPr lang="en-US" dirty="0"/>
              <a:t>”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Can communicate</a:t>
            </a:r>
            <a:endParaRPr dirty="0"/>
          </a:p>
        </p:txBody>
      </p:sp>
      <p:sp>
        <p:nvSpPr>
          <p:cNvPr id="584" name="Google Shape;58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585" name="Google Shape;58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586" name="Google Shape;58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587" name="Google Shape;587;p18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588" name="Google Shape;588;p18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589" name="Google Shape;589;p18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Arduino Datasheet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Connection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Arduino IDE Installation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“Hello World”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Flashing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Serial Monitor</a:t>
              </a:r>
              <a:endParaRPr/>
            </a:p>
          </p:txBody>
        </p:sp>
      </p:grpSp>
      <p:pic>
        <p:nvPicPr>
          <p:cNvPr id="590" name="Google Shape;5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8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8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9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2</a:t>
            </a:r>
            <a:br>
              <a:rPr lang="en-US"/>
            </a:br>
            <a:r>
              <a:rPr lang="en-US"/>
              <a:t>BLINK FOR HELP</a:t>
            </a:r>
            <a:endParaRPr/>
          </a:p>
        </p:txBody>
      </p:sp>
      <p:sp>
        <p:nvSpPr>
          <p:cNvPr id="599" name="Google Shape;599;p19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11175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Blink the built-in LED to morse code (SOS)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Microcontroller documentation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Output / Actuator intro</a:t>
            </a:r>
            <a:endParaRPr dirty="0"/>
          </a:p>
        </p:txBody>
      </p:sp>
      <p:sp>
        <p:nvSpPr>
          <p:cNvPr id="600" name="Google Shape;60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601" name="Google Shape;60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602" name="Google Shape;60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603" name="Google Shape;6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9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9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607" name="Google Shape;607;p19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608" name="Google Shape;608;p19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609" name="Google Shape;609;p19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Input and Output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Analog/Digital GPIO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Blink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"/>
          <p:cNvSpPr txBox="1"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91" name="Google Shape;291;p2"/>
          <p:cNvSpPr txBox="1">
            <a:spLocks noGrp="1"/>
          </p:cNvSpPr>
          <p:nvPr>
            <p:ph type="body" idx="1"/>
          </p:nvPr>
        </p:nvSpPr>
        <p:spPr>
          <a:xfrm>
            <a:off x="1333499" y="2924175"/>
            <a:ext cx="3171825" cy="251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/>
              <a:t>Introduction to Embedded Systems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/>
              <a:t>Hands on Workshop!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/>
              <a:t>Hardware familiarization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/>
              <a:t>Software familiarization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/>
              <a:t>Actuators and Sensors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/>
              <a:t>Demo of applications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endParaRPr/>
          </a:p>
        </p:txBody>
      </p:sp>
      <p:sp>
        <p:nvSpPr>
          <p:cNvPr id="292" name="Google Shape;292;p2"/>
          <p:cNvSpPr txBox="1">
            <a:spLocks noGrp="1"/>
          </p:cNvSpPr>
          <p:nvPr>
            <p:ph type="dt" idx="10"/>
          </p:nvPr>
        </p:nvSpPr>
        <p:spPr>
          <a:xfrm>
            <a:off x="1333500" y="6356350"/>
            <a:ext cx="9851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293" name="Google Shape;293;p2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TelfairNet Computer Society</a:t>
            </a:r>
            <a:endParaRPr/>
          </a:p>
        </p:txBody>
      </p:sp>
      <p:sp>
        <p:nvSpPr>
          <p:cNvPr id="294" name="Google Shape;294;p2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0"/>
          <p:cNvSpPr txBox="1"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BREAK TIME</a:t>
            </a:r>
            <a:br>
              <a:rPr lang="en-US"/>
            </a:br>
            <a:r>
              <a:rPr lang="en-US"/>
              <a:t>RESUME AT: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2</a:t>
            </a:r>
            <a:br>
              <a:rPr lang="en-US"/>
            </a:br>
            <a:r>
              <a:rPr lang="en-US"/>
              <a:t>BLINK FOR HELP</a:t>
            </a:r>
            <a:endParaRPr/>
          </a:p>
        </p:txBody>
      </p:sp>
      <p:sp>
        <p:nvSpPr>
          <p:cNvPr id="620" name="Google Shape;620;p21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11175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Blink the built-in LED to morse code (SOS)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Microcontroller documentation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Output / Actuator intro</a:t>
            </a:r>
            <a:endParaRPr dirty="0"/>
          </a:p>
        </p:txBody>
      </p:sp>
      <p:sp>
        <p:nvSpPr>
          <p:cNvPr id="621" name="Google Shape;62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622" name="Google Shape;62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623" name="Google Shape;62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624" name="Google Shape;6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1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1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628" name="Google Shape;628;p21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629" name="Google Shape;629;p21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630" name="Google Shape;630;p21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Input and Output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Analog/Digital GPIO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Blink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636" name="Google Shape;63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637" name="Google Shape;63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638" name="Google Shape;6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2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2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2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BLINK FOR HELP</a:t>
            </a:r>
            <a:endParaRPr/>
          </a:p>
        </p:txBody>
      </p:sp>
      <p:sp>
        <p:nvSpPr>
          <p:cNvPr id="642" name="Google Shape;642;p22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2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Communication? Input? Output?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Receive? Send?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" name="Google Shape;644;p22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645" name="Google Shape;645;p22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646" name="Google Shape;646;p22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Input and Output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Analog/Digital GPIO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Blink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7" name="Google Shape;647;p22" descr="A picture containing text, electronics, circui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90344" y="2370670"/>
            <a:ext cx="4867180" cy="39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2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654" name="Google Shape;65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655" name="Google Shape;65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656" name="Google Shape;65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3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23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2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BLINK FOR HELP</a:t>
            </a:r>
            <a:endParaRPr/>
          </a:p>
        </p:txBody>
      </p:sp>
      <p:sp>
        <p:nvSpPr>
          <p:cNvPr id="660" name="Google Shape;660;p23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General Purpose</a:t>
            </a:r>
            <a:b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Input Output (GPIO)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Both Analog GPIO</a:t>
            </a:r>
            <a:b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and Digital GPIO</a:t>
            </a:r>
            <a:endParaRPr/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23" descr="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7484" y="2008461"/>
            <a:ext cx="3679336" cy="415494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3"/>
          <p:cNvSpPr/>
          <p:nvPr/>
        </p:nvSpPr>
        <p:spPr>
          <a:xfrm>
            <a:off x="7259575" y="2836483"/>
            <a:ext cx="2891103" cy="82640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3"/>
          <p:cNvSpPr/>
          <p:nvPr/>
        </p:nvSpPr>
        <p:spPr>
          <a:xfrm>
            <a:off x="7017145" y="3845454"/>
            <a:ext cx="2965754" cy="159061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3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666" name="Google Shape;666;p23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667" name="Google Shape;667;p23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668" name="Google Shape;668;p23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Input and Output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Analog/Digital GPIO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Blink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24" descr="A picture containing text, electronics, circu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0344" y="2370670"/>
            <a:ext cx="4867180" cy="39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675" name="Google Shape;67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676" name="Google Shape;67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677" name="Google Shape;67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4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4" descr="Graphical user interface,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4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2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BLINK FOR HELP</a:t>
            </a:r>
            <a:endParaRPr/>
          </a:p>
        </p:txBody>
      </p:sp>
      <p:sp>
        <p:nvSpPr>
          <p:cNvPr id="681" name="Google Shape;681;p24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4"/>
          <p:cNvSpPr/>
          <p:nvPr/>
        </p:nvSpPr>
        <p:spPr>
          <a:xfrm>
            <a:off x="10161864" y="5660472"/>
            <a:ext cx="1191936" cy="23389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4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Turn ON/OFF LED, Use Digital GPIO!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We’ll use “LED_BUILTIN”</a:t>
            </a:r>
            <a:endParaRPr/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4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685" name="Google Shape;685;p24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686" name="Google Shape;686;p24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687" name="Google Shape;687;p24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Input and Output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Analog/Digital GPIO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Blink SOS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693" name="Google Shape;69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694" name="Google Shape;69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695" name="Google Shape;6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5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5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2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BLINK FOR HELP</a:t>
            </a:r>
            <a:endParaRPr/>
          </a:p>
        </p:txBody>
      </p:sp>
      <p:sp>
        <p:nvSpPr>
          <p:cNvPr id="699" name="Google Shape;699;p25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5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Arduino IDE, File -&gt; New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 “LED_BUILTIN” to OUTPUT mode!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Turn it OFF and ON</a:t>
            </a:r>
            <a:endParaRPr/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Flash!</a:t>
            </a:r>
            <a:endParaRPr/>
          </a:p>
        </p:txBody>
      </p:sp>
      <p:sp>
        <p:nvSpPr>
          <p:cNvPr id="701" name="Google Shape;701;p25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702" name="Google Shape;702;p25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703" name="Google Shape;703;p25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704" name="Google Shape;704;p25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Input and Output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Analog/Digital GPIO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Blink SOS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BE5DAC-428F-1425-979F-B331AD8B5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110" y="3595572"/>
            <a:ext cx="7144747" cy="16480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711" name="Google Shape;71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712" name="Google Shape;71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713" name="Google Shape;7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6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26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2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BLINK FOR HELP</a:t>
            </a:r>
            <a:endParaRPr/>
          </a:p>
        </p:txBody>
      </p:sp>
      <p:sp>
        <p:nvSpPr>
          <p:cNvPr id="717" name="Google Shape;717;p26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6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Blink SOS morse code (· · ·---· · ·)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 functions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6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720" name="Google Shape;720;p26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721" name="Google Shape;721;p26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722" name="Google Shape;722;p26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Input and Output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Analog/Digital GPIO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Blink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3" name="Google Shape;723;p26"/>
          <p:cNvSpPr txBox="1"/>
          <p:nvPr/>
        </p:nvSpPr>
        <p:spPr>
          <a:xfrm>
            <a:off x="3144797" y="3262256"/>
            <a:ext cx="4324501" cy="3139321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Morse Code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Dot </a:t>
            </a:r>
            <a:r>
              <a:rPr lang="en-US" sz="1800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</a:t>
            </a:r>
            <a:r>
              <a:rPr lang="en-US" sz="18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100ms</a:t>
            </a:r>
            <a:endParaRPr sz="18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Dash</a:t>
            </a:r>
            <a:r>
              <a:rPr lang="en-US" sz="1800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                       </a:t>
            </a:r>
            <a:r>
              <a:rPr lang="en-US" sz="18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300ms</a:t>
            </a:r>
            <a:endParaRPr sz="18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Between Dots and Dashes     </a:t>
            </a:r>
            <a:r>
              <a:rPr lang="en-US" sz="18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100ms</a:t>
            </a:r>
            <a:endParaRPr sz="18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Between Letters             </a:t>
            </a:r>
            <a:r>
              <a:rPr lang="en-US" sz="18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300ms</a:t>
            </a:r>
            <a:endParaRPr sz="18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Between Words               </a:t>
            </a:r>
            <a:r>
              <a:rPr lang="en-US" sz="18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700ms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4474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    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· ·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    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    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· ·</a:t>
            </a:r>
            <a:endParaRPr sz="18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24" name="Google Shape;724;p26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4330" y="3662892"/>
            <a:ext cx="3884502" cy="2122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730" name="Google Shape;73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731" name="Google Shape;73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732" name="Google Shape;73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7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27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2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BLINK FOR HELP</a:t>
            </a:r>
            <a:endParaRPr/>
          </a:p>
        </p:txBody>
      </p:sp>
      <p:sp>
        <p:nvSpPr>
          <p:cNvPr id="736" name="Google Shape;736;p27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Flash!</a:t>
            </a:r>
            <a:endParaRPr/>
          </a:p>
        </p:txBody>
      </p:sp>
      <p:sp>
        <p:nvSpPr>
          <p:cNvPr id="738" name="Google Shape;738;p27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739" name="Google Shape;739;p27"/>
          <p:cNvSpPr txBox="1"/>
          <p:nvPr/>
        </p:nvSpPr>
        <p:spPr>
          <a:xfrm>
            <a:off x="8493335" y="84837"/>
            <a:ext cx="3089063" cy="1938992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Morse Code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Dot </a:t>
            </a:r>
            <a:r>
              <a:rPr lang="en-US" sz="1200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100ms</a:t>
            </a:r>
            <a:endParaRPr sz="12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Dash</a:t>
            </a:r>
            <a:r>
              <a:rPr lang="en-US" sz="1200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                       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300ms</a:t>
            </a:r>
            <a:endParaRPr sz="12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Between Dots and Dashes     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100ms</a:t>
            </a:r>
            <a:endParaRPr sz="12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Between Letters             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300ms</a:t>
            </a:r>
            <a:endParaRPr sz="12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Between Words               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700ms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4474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    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· ·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    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    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· ·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40" name="Google Shape;740;p27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741" name="Google Shape;741;p27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742" name="Google Shape;742;p27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Input and Output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Analog/Digital GPIO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Blink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4" name="Google Shape;744;p27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5597" y="2112483"/>
            <a:ext cx="4429291" cy="433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0841F5F-5870-5480-CAD7-03AC642E1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182" y="2573620"/>
            <a:ext cx="4429291" cy="351474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750" name="Google Shape;75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751" name="Google Shape;75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752" name="Google Shape;7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2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8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28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2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BLINK FOR HELP</a:t>
            </a:r>
            <a:endParaRPr/>
          </a:p>
        </p:txBody>
      </p:sp>
      <p:sp>
        <p:nvSpPr>
          <p:cNvPr id="756" name="Google Shape;756;p28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Try reducing the time by a factor of 10x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Reduce it by a factor of 100x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Does it still blink?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Is it still bright?</a:t>
            </a:r>
            <a:endParaRPr/>
          </a:p>
        </p:txBody>
      </p:sp>
      <p:sp>
        <p:nvSpPr>
          <p:cNvPr id="757" name="Google Shape;757;p28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8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759" name="Google Shape;759;p28"/>
          <p:cNvSpPr txBox="1"/>
          <p:nvPr/>
        </p:nvSpPr>
        <p:spPr>
          <a:xfrm>
            <a:off x="8742285" y="2391057"/>
            <a:ext cx="3089063" cy="1938992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Morse Code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Dot </a:t>
            </a:r>
            <a:r>
              <a:rPr lang="en-US" sz="1200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100ms</a:t>
            </a:r>
            <a:endParaRPr sz="12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Dash</a:t>
            </a:r>
            <a:r>
              <a:rPr lang="en-US" sz="1200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                       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300ms</a:t>
            </a:r>
            <a:endParaRPr sz="12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Between Dots and Dashes     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100ms</a:t>
            </a:r>
            <a:endParaRPr sz="12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Between Letters             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300ms</a:t>
            </a:r>
            <a:endParaRPr sz="1200" b="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Between Words               </a:t>
            </a:r>
            <a:r>
              <a:rPr lang="en-US" sz="1200" b="0">
                <a:solidFill>
                  <a:srgbClr val="F44747"/>
                </a:solidFill>
                <a:latin typeface="Consolas"/>
                <a:ea typeface="Consolas"/>
                <a:cs typeface="Consolas"/>
                <a:sym typeface="Consolas"/>
              </a:rPr>
              <a:t>700ms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4474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    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· ·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    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    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· ·</a:t>
            </a:r>
            <a:endParaRPr sz="1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60" name="Google Shape;760;p28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761" name="Google Shape;761;p28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762" name="Google Shape;762;p28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Input and Output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Analog/Digital GPIO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Blink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3" name="Google Shape;763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8296" y="4476099"/>
            <a:ext cx="22383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8" descr="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0522" y="4518892"/>
            <a:ext cx="2495898" cy="100979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28"/>
          <p:cNvSpPr/>
          <p:nvPr/>
        </p:nvSpPr>
        <p:spPr>
          <a:xfrm>
            <a:off x="5644860" y="4936870"/>
            <a:ext cx="520117" cy="2176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28" descr="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63436" y="4490310"/>
            <a:ext cx="2343477" cy="106694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28"/>
          <p:cNvSpPr/>
          <p:nvPr/>
        </p:nvSpPr>
        <p:spPr>
          <a:xfrm>
            <a:off x="8679995" y="4914974"/>
            <a:ext cx="520117" cy="2176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773" name="Google Shape;77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774" name="Google Shape;77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775" name="Google Shape;77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9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29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2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BLINK FOR HELP</a:t>
            </a:r>
            <a:endParaRPr/>
          </a:p>
        </p:txBody>
      </p:sp>
      <p:sp>
        <p:nvSpPr>
          <p:cNvPr id="779" name="Google Shape;779;p29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Typical LED Datasheet</a:t>
            </a:r>
            <a:endParaRPr/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Further reading: Pulse Width Modulation (PWM)</a:t>
            </a:r>
            <a:endParaRPr/>
          </a:p>
        </p:txBody>
      </p:sp>
      <p:sp>
        <p:nvSpPr>
          <p:cNvPr id="780" name="Google Shape;780;p29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9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782" name="Google Shape;782;p29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783" name="Google Shape;783;p29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784" name="Google Shape;784;p29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Input and Output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Analog/Digital GPIO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Blink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5" name="Google Shape;785;p29" descr="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4628" y="2493823"/>
            <a:ext cx="6926301" cy="306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WHAT ARE EMBEDDED SYSTEMS</a:t>
            </a:r>
            <a:endParaRPr/>
          </a:p>
        </p:txBody>
      </p:sp>
      <p:sp>
        <p:nvSpPr>
          <p:cNvPr id="300" name="Google Shape;300;p3"/>
          <p:cNvSpPr txBox="1">
            <a:spLocks noGrp="1"/>
          </p:cNvSpPr>
          <p:nvPr>
            <p:ph type="body" idx="1"/>
          </p:nvPr>
        </p:nvSpPr>
        <p:spPr>
          <a:xfrm>
            <a:off x="1485900" y="2563123"/>
            <a:ext cx="4031945" cy="3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400"/>
              <a:t>WHAT IS IT</a:t>
            </a:r>
            <a:endParaRPr/>
          </a:p>
          <a:p>
            <a:pPr marL="3429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/>
              <a:t>“Dumb” Devices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/>
              <a:t>Smart Devices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/>
              <a:t>Internet of Things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/>
              <a:t>Robotics</a:t>
            </a:r>
            <a:endParaRPr/>
          </a:p>
        </p:txBody>
      </p:sp>
      <p:sp>
        <p:nvSpPr>
          <p:cNvPr id="301" name="Google Shape;301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302" name="Google Shape;30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303" name="Google Shape;30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304" name="Google Shape;304;p3"/>
          <p:cNvSpPr txBox="1"/>
          <p:nvPr/>
        </p:nvSpPr>
        <p:spPr>
          <a:xfrm>
            <a:off x="6594627" y="2563122"/>
            <a:ext cx="4031945" cy="3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WHERE IS IT</a:t>
            </a:r>
            <a:endParaRPr/>
          </a:p>
          <a:p>
            <a:pPr marL="3429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Anything “Smart”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Microwaves/Fridges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Drones/Self Driving Cars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NASA Rovers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Biochips</a:t>
            </a:r>
            <a:endParaRPr/>
          </a:p>
          <a:p>
            <a:pPr marL="3429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0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2</a:t>
            </a:r>
            <a:br>
              <a:rPr lang="en-US"/>
            </a:br>
            <a:r>
              <a:rPr lang="en-US"/>
              <a:t>BLINK FOR HELP</a:t>
            </a:r>
            <a:endParaRPr/>
          </a:p>
        </p:txBody>
      </p:sp>
      <p:sp>
        <p:nvSpPr>
          <p:cNvPr id="791" name="Google Shape;791;p30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11175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Blink the built-in LED to morse code (SOS)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Microcontroller documentation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Output / Actuator intro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Recap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A/O GPIO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Knowledge in documentation and/or datasheets!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Know the limitations (software and hardware)</a:t>
            </a:r>
            <a:endParaRPr dirty="0"/>
          </a:p>
        </p:txBody>
      </p:sp>
      <p:sp>
        <p:nvSpPr>
          <p:cNvPr id="792" name="Google Shape;79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793" name="Google Shape;79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794" name="Google Shape;79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795" name="Google Shape;79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0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0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799" name="Google Shape;799;p30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800" name="Google Shape;800;p30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801" name="Google Shape;801;p30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Input and Output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Analog/Digital GPIO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Turn ON/OFF Built-in LED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Blink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Physical Limitations (Datasheets!)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1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3</a:t>
            </a:r>
            <a:br>
              <a:rPr lang="en-US"/>
            </a:br>
            <a:r>
              <a:rPr lang="en-US"/>
              <a:t>LIGHTBRINGER</a:t>
            </a:r>
            <a:endParaRPr/>
          </a:p>
        </p:txBody>
      </p:sp>
      <p:sp>
        <p:nvSpPr>
          <p:cNvPr id="807" name="Google Shape;807;p31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375974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Blink an external LED to morse code (SOS) on command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Schematic reading (basic)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Serial &amp; Serial Monitor</a:t>
            </a:r>
            <a:endParaRPr dirty="0"/>
          </a:p>
        </p:txBody>
      </p:sp>
      <p:sp>
        <p:nvSpPr>
          <p:cNvPr id="808" name="Google Shape;80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809" name="Google Shape;80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810" name="Google Shape;81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811" name="Google Shape;8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1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31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815" name="Google Shape;815;p31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816" name="Google Shape;816;p31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817" name="Google Shape;817;p31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8" name="Google Shape;81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2"/>
          <p:cNvSpPr txBox="1"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BREAK TIME</a:t>
            </a:r>
            <a:br>
              <a:rPr lang="en-US"/>
            </a:br>
            <a:r>
              <a:rPr lang="en-US"/>
              <a:t>RESUME AT: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3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WORKING WITH ELECTRONICS</a:t>
            </a:r>
            <a:endParaRPr/>
          </a:p>
        </p:txBody>
      </p:sp>
      <p:sp>
        <p:nvSpPr>
          <p:cNvPr id="832" name="Google Shape;832;p33"/>
          <p:cNvSpPr txBox="1">
            <a:spLocks noGrp="1"/>
          </p:cNvSpPr>
          <p:nvPr>
            <p:ph type="body" idx="1"/>
          </p:nvPr>
        </p:nvSpPr>
        <p:spPr>
          <a:xfrm>
            <a:off x="1485900" y="2563123"/>
            <a:ext cx="4031945" cy="3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400"/>
              <a:t>Fundamentals</a:t>
            </a:r>
            <a:endParaRPr/>
          </a:p>
          <a:p>
            <a:pPr marL="3429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/>
              <a:t>Power source (AC/DC)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/>
              <a:t>Voltage = Current x Resistance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/>
              <a:t>Ground, Ground, Ground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/>
              <a:t>If in doubt, </a:t>
            </a:r>
            <a:r>
              <a:rPr lang="en-US" u="sng"/>
              <a:t>there’s no doubt</a:t>
            </a:r>
            <a:r>
              <a:rPr lang="en-US"/>
              <a:t>, double check &amp; ask</a:t>
            </a:r>
            <a:endParaRPr/>
          </a:p>
        </p:txBody>
      </p:sp>
      <p:sp>
        <p:nvSpPr>
          <p:cNvPr id="833" name="Google Shape;83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834" name="Google Shape;83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835" name="Google Shape;83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836" name="Google Shape;836;p33"/>
          <p:cNvSpPr txBox="1"/>
          <p:nvPr/>
        </p:nvSpPr>
        <p:spPr>
          <a:xfrm>
            <a:off x="6594627" y="2563122"/>
            <a:ext cx="4031945" cy="3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Breadboard?</a:t>
            </a:r>
            <a:endParaRPr dirty="0"/>
          </a:p>
          <a:p>
            <a:pPr marL="3429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 sz="20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Build prototypes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Connect using “hookup wire”</a:t>
            </a:r>
            <a:endParaRPr dirty="0"/>
          </a:p>
          <a:p>
            <a:pPr marL="342900" marR="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 sz="20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CDDFAA6-FB15-7EEA-71DE-F799AAF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622" y="4216766"/>
            <a:ext cx="3198181" cy="2139583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D411768-565E-3D3C-D74E-657CF81B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700" y="4216767"/>
            <a:ext cx="3265922" cy="213958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4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3</a:t>
            </a:r>
            <a:br>
              <a:rPr lang="en-US"/>
            </a:br>
            <a:r>
              <a:rPr lang="en-US"/>
              <a:t>LIGHTBRINGER</a:t>
            </a:r>
            <a:endParaRPr/>
          </a:p>
        </p:txBody>
      </p:sp>
      <p:sp>
        <p:nvSpPr>
          <p:cNvPr id="842" name="Google Shape;842;p34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375974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Blink an external LED to morse code (SOS) on command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Schematic reading (basic)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Serial &amp; Serial Monitor</a:t>
            </a:r>
            <a:endParaRPr dirty="0"/>
          </a:p>
        </p:txBody>
      </p:sp>
      <p:sp>
        <p:nvSpPr>
          <p:cNvPr id="843" name="Google Shape;84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844" name="Google Shape;84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845" name="Google Shape;84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846" name="Google Shape;8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3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34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34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850" name="Google Shape;850;p34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851" name="Google Shape;851;p34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852" name="Google Shape;852;p34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3" name="Google Shape;853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4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34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862" name="Google Shape;86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863" name="Google Shape;86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864" name="Google Shape;8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3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5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35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3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LIGHTBRINGER</a:t>
            </a:r>
            <a:endParaRPr sz="2800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5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DISCONNECT!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5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5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871" name="Google Shape;871;p35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872" name="Google Shape;872;p35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873" name="Google Shape;873;p35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4" name="Google Shape;874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5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5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8" name="Google Shape;878;p35"/>
          <p:cNvGrpSpPr/>
          <p:nvPr/>
        </p:nvGrpSpPr>
        <p:grpSpPr>
          <a:xfrm>
            <a:off x="9551388" y="231821"/>
            <a:ext cx="3016552" cy="1239170"/>
            <a:chOff x="8507133" y="391411"/>
            <a:chExt cx="3016552" cy="1239170"/>
          </a:xfrm>
        </p:grpSpPr>
        <p:pic>
          <p:nvPicPr>
            <p:cNvPr id="879" name="Google Shape;879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44314" y="391411"/>
              <a:ext cx="404361" cy="1239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p35"/>
            <p:cNvSpPr txBox="1"/>
            <p:nvPr/>
          </p:nvSpPr>
          <p:spPr>
            <a:xfrm>
              <a:off x="9288662" y="119647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5"/>
            <p:cNvSpPr txBox="1"/>
            <p:nvPr/>
          </p:nvSpPr>
          <p:spPr>
            <a:xfrm>
              <a:off x="9785691" y="1196473"/>
              <a:ext cx="292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5"/>
            <p:cNvSpPr txBox="1"/>
            <p:nvPr/>
          </p:nvSpPr>
          <p:spPr>
            <a:xfrm>
              <a:off x="9848675" y="496158"/>
              <a:ext cx="16750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Flat – Cathode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5"/>
            <p:cNvSpPr txBox="1"/>
            <p:nvPr/>
          </p:nvSpPr>
          <p:spPr>
            <a:xfrm>
              <a:off x="8507133" y="496158"/>
              <a:ext cx="15630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Long – Anode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4" name="Google Shape;884;p35" descr="Diagram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40458" y="2435643"/>
            <a:ext cx="3029780" cy="396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5" descr="A picture containing diagram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87268" y="2435643"/>
            <a:ext cx="3029780" cy="396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5" descr="Diagram&#10;&#10;Description automatically generated with medium confidenc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26191" y="2435643"/>
            <a:ext cx="3029780" cy="396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E726522-AAD9-03DC-7C45-BB7D813FA7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6628" y="174161"/>
            <a:ext cx="1891505" cy="12391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36" descr="A close-up of a circuit board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9368" y="2424290"/>
            <a:ext cx="4806077" cy="385903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893" name="Google Shape;89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894" name="Google Shape;89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895" name="Google Shape;89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6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6" descr="Graphical user interface,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36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3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LIGHTBRINGER</a:t>
            </a:r>
            <a:endParaRPr sz="2800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36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Wire as per schematic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36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6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902" name="Google Shape;902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35931" y="2424290"/>
            <a:ext cx="4123436" cy="37464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Google Shape;903;p36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904" name="Google Shape;904;p36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905" name="Google Shape;905;p36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6" name="Google Shape;906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6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6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878;p35">
            <a:extLst>
              <a:ext uri="{FF2B5EF4-FFF2-40B4-BE49-F238E27FC236}">
                <a16:creationId xmlns:a16="http://schemas.microsoft.com/office/drawing/2014/main" id="{571172B7-C64A-616B-728B-92AD171AEBC5}"/>
              </a:ext>
            </a:extLst>
          </p:cNvPr>
          <p:cNvGrpSpPr/>
          <p:nvPr/>
        </p:nvGrpSpPr>
        <p:grpSpPr>
          <a:xfrm>
            <a:off x="9551388" y="231821"/>
            <a:ext cx="3016552" cy="1239170"/>
            <a:chOff x="8507133" y="391411"/>
            <a:chExt cx="3016552" cy="1239170"/>
          </a:xfrm>
        </p:grpSpPr>
        <p:pic>
          <p:nvPicPr>
            <p:cNvPr id="3" name="Google Shape;879;p35">
              <a:extLst>
                <a:ext uri="{FF2B5EF4-FFF2-40B4-BE49-F238E27FC236}">
                  <a16:creationId xmlns:a16="http://schemas.microsoft.com/office/drawing/2014/main" id="{5360E2FF-95EE-F445-45AE-33203D7B64E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44314" y="391411"/>
              <a:ext cx="404361" cy="1239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880;p35">
              <a:extLst>
                <a:ext uri="{FF2B5EF4-FFF2-40B4-BE49-F238E27FC236}">
                  <a16:creationId xmlns:a16="http://schemas.microsoft.com/office/drawing/2014/main" id="{0161A95C-6F18-FA66-34EA-203BB47ACA56}"/>
                </a:ext>
              </a:extLst>
            </p:cNvPr>
            <p:cNvSpPr txBox="1"/>
            <p:nvPr/>
          </p:nvSpPr>
          <p:spPr>
            <a:xfrm>
              <a:off x="9288662" y="119647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81;p35">
              <a:extLst>
                <a:ext uri="{FF2B5EF4-FFF2-40B4-BE49-F238E27FC236}">
                  <a16:creationId xmlns:a16="http://schemas.microsoft.com/office/drawing/2014/main" id="{6252747E-F5BC-38D2-25A3-AF00368DA22C}"/>
                </a:ext>
              </a:extLst>
            </p:cNvPr>
            <p:cNvSpPr txBox="1"/>
            <p:nvPr/>
          </p:nvSpPr>
          <p:spPr>
            <a:xfrm>
              <a:off x="9785691" y="1196473"/>
              <a:ext cx="292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82;p35">
              <a:extLst>
                <a:ext uri="{FF2B5EF4-FFF2-40B4-BE49-F238E27FC236}">
                  <a16:creationId xmlns:a16="http://schemas.microsoft.com/office/drawing/2014/main" id="{87DFFD5E-1DE3-36C5-0B6E-6B664A676152}"/>
                </a:ext>
              </a:extLst>
            </p:cNvPr>
            <p:cNvSpPr txBox="1"/>
            <p:nvPr/>
          </p:nvSpPr>
          <p:spPr>
            <a:xfrm>
              <a:off x="9848675" y="496158"/>
              <a:ext cx="16750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Flat – Cathode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83;p35">
              <a:extLst>
                <a:ext uri="{FF2B5EF4-FFF2-40B4-BE49-F238E27FC236}">
                  <a16:creationId xmlns:a16="http://schemas.microsoft.com/office/drawing/2014/main" id="{3D0EC7FA-1118-54C6-476B-19EE5A6058F5}"/>
                </a:ext>
              </a:extLst>
            </p:cNvPr>
            <p:cNvSpPr txBox="1"/>
            <p:nvPr/>
          </p:nvSpPr>
          <p:spPr>
            <a:xfrm>
              <a:off x="8507133" y="496158"/>
              <a:ext cx="15630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Long – Anode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9DEE182-E795-0BC1-587E-28527B16C2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6628" y="174161"/>
            <a:ext cx="1891505" cy="12391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921" name="Google Shape;92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922" name="Google Shape;92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923" name="Google Shape;92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7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37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3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LIGHTBRINGER</a:t>
            </a:r>
            <a:endParaRPr sz="2800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7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928" name="Google Shape;928;p37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929" name="Google Shape;929;p37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930" name="Google Shape;930;p37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1" name="Google Shape;931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37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37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37"/>
          <p:cNvSpPr txBox="1"/>
          <p:nvPr/>
        </p:nvSpPr>
        <p:spPr>
          <a:xfrm>
            <a:off x="3593570" y="21139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sz="48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Wiring Check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endParaRPr lang="en-US" sz="4800" dirty="0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endParaRPr lang="en-US" sz="4800" dirty="0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endParaRPr lang="en-US" sz="4800" dirty="0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endParaRPr dirty="0"/>
          </a:p>
        </p:txBody>
      </p:sp>
      <p:pic>
        <p:nvPicPr>
          <p:cNvPr id="2" name="Picture 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C2FF56E-363B-E832-BC02-53E2F26302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3935" y="3700558"/>
            <a:ext cx="2714887" cy="1778586"/>
          </a:xfrm>
          <a:prstGeom prst="rect">
            <a:avLst/>
          </a:prstGeom>
        </p:spPr>
      </p:pic>
      <p:grpSp>
        <p:nvGrpSpPr>
          <p:cNvPr id="3" name="Google Shape;878;p35">
            <a:extLst>
              <a:ext uri="{FF2B5EF4-FFF2-40B4-BE49-F238E27FC236}">
                <a16:creationId xmlns:a16="http://schemas.microsoft.com/office/drawing/2014/main" id="{F6AD00BA-8224-9765-BE32-6182B06CC52D}"/>
              </a:ext>
            </a:extLst>
          </p:cNvPr>
          <p:cNvGrpSpPr/>
          <p:nvPr/>
        </p:nvGrpSpPr>
        <p:grpSpPr>
          <a:xfrm>
            <a:off x="7514409" y="3970266"/>
            <a:ext cx="3016552" cy="1239170"/>
            <a:chOff x="8507133" y="391411"/>
            <a:chExt cx="3016552" cy="1239170"/>
          </a:xfrm>
        </p:grpSpPr>
        <p:pic>
          <p:nvPicPr>
            <p:cNvPr id="4" name="Google Shape;879;p35">
              <a:extLst>
                <a:ext uri="{FF2B5EF4-FFF2-40B4-BE49-F238E27FC236}">
                  <a16:creationId xmlns:a16="http://schemas.microsoft.com/office/drawing/2014/main" id="{9800B6D5-8755-C303-57FC-0BDBC782129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44314" y="391411"/>
              <a:ext cx="404361" cy="1239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880;p35">
              <a:extLst>
                <a:ext uri="{FF2B5EF4-FFF2-40B4-BE49-F238E27FC236}">
                  <a16:creationId xmlns:a16="http://schemas.microsoft.com/office/drawing/2014/main" id="{1ED3DB52-80C1-65D3-20DF-C47622DBD83D}"/>
                </a:ext>
              </a:extLst>
            </p:cNvPr>
            <p:cNvSpPr txBox="1"/>
            <p:nvPr/>
          </p:nvSpPr>
          <p:spPr>
            <a:xfrm>
              <a:off x="9288662" y="119647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81;p35">
              <a:extLst>
                <a:ext uri="{FF2B5EF4-FFF2-40B4-BE49-F238E27FC236}">
                  <a16:creationId xmlns:a16="http://schemas.microsoft.com/office/drawing/2014/main" id="{4AFC6439-C8A8-E561-BE9A-37EC01DBA6D7}"/>
                </a:ext>
              </a:extLst>
            </p:cNvPr>
            <p:cNvSpPr txBox="1"/>
            <p:nvPr/>
          </p:nvSpPr>
          <p:spPr>
            <a:xfrm>
              <a:off x="9785691" y="1196473"/>
              <a:ext cx="292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82;p35">
              <a:extLst>
                <a:ext uri="{FF2B5EF4-FFF2-40B4-BE49-F238E27FC236}">
                  <a16:creationId xmlns:a16="http://schemas.microsoft.com/office/drawing/2014/main" id="{F0D16757-809E-88E6-1809-6ACF2DD761BA}"/>
                </a:ext>
              </a:extLst>
            </p:cNvPr>
            <p:cNvSpPr txBox="1"/>
            <p:nvPr/>
          </p:nvSpPr>
          <p:spPr>
            <a:xfrm>
              <a:off x="9848675" y="496158"/>
              <a:ext cx="16750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Flat – Cathode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83;p35">
              <a:extLst>
                <a:ext uri="{FF2B5EF4-FFF2-40B4-BE49-F238E27FC236}">
                  <a16:creationId xmlns:a16="http://schemas.microsoft.com/office/drawing/2014/main" id="{F5240FE3-C4A3-BA8D-C3C3-2FF7E9CDB76A}"/>
                </a:ext>
              </a:extLst>
            </p:cNvPr>
            <p:cNvSpPr txBox="1"/>
            <p:nvPr/>
          </p:nvSpPr>
          <p:spPr>
            <a:xfrm>
              <a:off x="8507133" y="496158"/>
              <a:ext cx="15630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Long – Anode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941" name="Google Shape;94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942" name="Google Shape;94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943" name="Google Shape;94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8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38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3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LIGHTBRINGER</a:t>
            </a:r>
            <a:endParaRPr sz="2800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38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Modify Activity 2 code (Blink for Help, SOS) to work with digital pin 13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Make a variable “led_pin” and swap it for “LED_BUILTIN” (everywhere, not only `setup()`)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Connect &amp; Flash!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38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8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950" name="Google Shape;950;p38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951" name="Google Shape;951;p38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952" name="Google Shape;952;p38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3" name="Google Shape;95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8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8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38"/>
          <p:cNvSpPr/>
          <p:nvPr/>
        </p:nvSpPr>
        <p:spPr>
          <a:xfrm>
            <a:off x="7376981" y="4864685"/>
            <a:ext cx="520117" cy="2176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614E149-45B9-B07B-B1C6-9150F7DF1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8818" y="3920838"/>
            <a:ext cx="4039164" cy="210531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C992396-D331-4E0D-AEA0-3220630B94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412" y="4085932"/>
            <a:ext cx="4467849" cy="17814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965" name="Google Shape;96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966" name="Google Shape;96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967" name="Google Shape;96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9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39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3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LIGHTBRINGER</a:t>
            </a:r>
            <a:endParaRPr sz="2800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39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39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39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974" name="Google Shape;974;p39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975" name="Google Shape;975;p39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976" name="Google Shape;976;p39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7" name="Google Shape;977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9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9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9" descr="Tex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81856" y="1980140"/>
            <a:ext cx="3857488" cy="392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EDF9052-ECF0-0083-A983-89B117C093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1749" y="1995272"/>
            <a:ext cx="2701535" cy="3926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"/>
          <p:cNvSpPr txBox="1"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PROVIDED SUPPLIES</a:t>
            </a:r>
            <a:endParaRPr/>
          </a:p>
        </p:txBody>
      </p:sp>
      <p:sp>
        <p:nvSpPr>
          <p:cNvPr id="310" name="Google Shape;310;p4"/>
          <p:cNvSpPr txBox="1">
            <a:spLocks noGrp="1"/>
          </p:cNvSpPr>
          <p:nvPr>
            <p:ph type="body" idx="1"/>
          </p:nvPr>
        </p:nvSpPr>
        <p:spPr>
          <a:xfrm>
            <a:off x="5922254" y="2469515"/>
            <a:ext cx="5433204" cy="323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dirty="0"/>
              <a:t>ARDUINO UNO/MEGA (1x)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dirty="0"/>
              <a:t>USB CABLE (1x)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dirty="0"/>
              <a:t>BREADBOARD (1x)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dirty="0"/>
              <a:t>HOOKUP WIRE (1m Black, 1m Red)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dirty="0"/>
              <a:t>LED (5x)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dirty="0"/>
              <a:t>BUTTONS (2x)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dirty="0"/>
              <a:t>RESISTORS (7x 330</a:t>
            </a:r>
            <a:r>
              <a:rPr lang="el-GR" dirty="0"/>
              <a:t>Ω</a:t>
            </a:r>
            <a:r>
              <a:rPr lang="en-US" dirty="0"/>
              <a:t>, 2x 1k</a:t>
            </a:r>
            <a:r>
              <a:rPr lang="el-GR" dirty="0"/>
              <a:t>Ω</a:t>
            </a:r>
            <a:r>
              <a:rPr lang="en-US" dirty="0"/>
              <a:t>)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dirty="0"/>
              <a:t>CAPACITORS </a:t>
            </a:r>
            <a:r>
              <a:rPr lang="en-US" sz="1600" dirty="0"/>
              <a:t>(2x 33nF, 2x 100nF, 2x 470</a:t>
            </a:r>
            <a:r>
              <a:rPr lang="el-GR" sz="1600" dirty="0"/>
              <a:t>μ</a:t>
            </a:r>
            <a:r>
              <a:rPr lang="en-US" sz="1600" dirty="0"/>
              <a:t>F)</a:t>
            </a:r>
            <a:endParaRPr dirty="0"/>
          </a:p>
        </p:txBody>
      </p:sp>
      <p:sp>
        <p:nvSpPr>
          <p:cNvPr id="311" name="Google Shape;31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312" name="Google Shape;31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14" name="Google Shape;31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5910" y="2542231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7191" y="2906088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5409799" y="3012801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1357" y="407344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87190" y="4513160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87190" y="3704182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80082" y="488626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80082" y="5255529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988" name="Google Shape;98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989" name="Google Shape;98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990" name="Google Shape;9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0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0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3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LIGHTBRINGER</a:t>
            </a:r>
            <a:endParaRPr sz="2800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40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40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Serial Monitor is not a pure monitor!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 `Serial.readString()`</a:t>
            </a:r>
            <a:endParaRPr/>
          </a:p>
        </p:txBody>
      </p:sp>
      <p:sp>
        <p:nvSpPr>
          <p:cNvPr id="996" name="Google Shape;996;p40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997" name="Google Shape;997;p40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998" name="Google Shape;998;p40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999" name="Google Shape;999;p40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0" name="Google Shape;1000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0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0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0" descr="Tex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95905" y="2882886"/>
            <a:ext cx="6630325" cy="310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010" name="Google Shape;101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011" name="Google Shape;101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1012" name="Google Shape;101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41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41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3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LIGHTBRINGER</a:t>
            </a:r>
            <a:endParaRPr sz="2800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41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41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Something like this? Flash!</a:t>
            </a:r>
            <a:endParaRPr/>
          </a:p>
        </p:txBody>
      </p:sp>
      <p:sp>
        <p:nvSpPr>
          <p:cNvPr id="1018" name="Google Shape;1018;p41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1019" name="Google Shape;1019;p41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020" name="Google Shape;1020;p41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021" name="Google Shape;1021;p41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2" name="Google Shape;102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4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1" descr="Tex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53660" y="2391057"/>
            <a:ext cx="3746409" cy="399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1" descr="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55588" y="2391057"/>
            <a:ext cx="2998072" cy="398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20B44BF-C5FB-27A2-199A-365923D4A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6238" y="2387075"/>
            <a:ext cx="2159349" cy="399363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034" name="Google Shape;1034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035" name="Google Shape;1035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1036" name="Google Shape;103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4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42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42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3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LIGHTBRINGER</a:t>
            </a:r>
            <a:endParaRPr sz="2800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42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42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“Ctrl + Shift + M” to open Serial Monitor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“Ctrl + Enter” to send message</a:t>
            </a:r>
            <a:endParaRPr/>
          </a:p>
        </p:txBody>
      </p:sp>
      <p:sp>
        <p:nvSpPr>
          <p:cNvPr id="1042" name="Google Shape;1042;p42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1043" name="Google Shape;1043;p42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044" name="Google Shape;1044;p42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045" name="Google Shape;1045;p42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6" name="Google Shape;1046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42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42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42" descr="Graphical user interface, text, applicati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13577" y="3055676"/>
            <a:ext cx="8040222" cy="246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056" name="Google Shape;105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057" name="Google Shape;105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1058" name="Google Shape;105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4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43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43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3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LIGHTBRINGER</a:t>
            </a:r>
            <a:endParaRPr sz="2800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43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43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Note the option to change line endings.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How quickly is your command registered?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What happens if you change the “baud” rate?</a:t>
            </a:r>
            <a:endParaRPr/>
          </a:p>
        </p:txBody>
      </p:sp>
      <p:sp>
        <p:nvSpPr>
          <p:cNvPr id="1064" name="Google Shape;1064;p43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1065" name="Google Shape;1065;p43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066" name="Google Shape;1066;p43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067" name="Google Shape;1067;p43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8" name="Google Shape;106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3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43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3" descr="Graphical user interface, text, applicati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13577" y="3476395"/>
            <a:ext cx="8040222" cy="246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4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3</a:t>
            </a:r>
            <a:br>
              <a:rPr lang="en-US"/>
            </a:br>
            <a:r>
              <a:rPr lang="en-US"/>
              <a:t>LIGHTBRINGER</a:t>
            </a:r>
            <a:endParaRPr/>
          </a:p>
        </p:txBody>
      </p:sp>
      <p:sp>
        <p:nvSpPr>
          <p:cNvPr id="1078" name="Google Shape;1078;p44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184054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Blink an external LED to morse code (SOS) on command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Schematic reading (basic)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Serial &amp; Serial Monitor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Recap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Build your own circuits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Knowledge in documentation and/or datasheets!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Know the limitations (software and hardware)</a:t>
            </a:r>
            <a:endParaRPr dirty="0"/>
          </a:p>
        </p:txBody>
      </p:sp>
      <p:sp>
        <p:nvSpPr>
          <p:cNvPr id="1079" name="Google Shape;107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080" name="Google Shape;108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081" name="Google Shape;108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1082" name="Google Shape;108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44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44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grpSp>
        <p:nvGrpSpPr>
          <p:cNvPr id="1086" name="Google Shape;1086;p44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087" name="Google Shape;1087;p44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088" name="Google Shape;1088;p44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Connect External Hardware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Modify SOS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Send command via Serial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44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4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6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4</a:t>
            </a:r>
            <a:br>
              <a:rPr lang="en-US"/>
            </a:br>
            <a:r>
              <a:rPr lang="en-US"/>
              <a:t>KNIGHT RIDER</a:t>
            </a:r>
            <a:endParaRPr/>
          </a:p>
        </p:txBody>
      </p:sp>
      <p:sp>
        <p:nvSpPr>
          <p:cNvPr id="1103" name="Google Shape;1103;p46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11175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Blink LEDs from left to right. Change speed with buttons.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Input / Sensor</a:t>
            </a:r>
            <a:endParaRPr dirty="0"/>
          </a:p>
        </p:txBody>
      </p:sp>
      <p:sp>
        <p:nvSpPr>
          <p:cNvPr id="1104" name="Google Shape;110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105" name="Google Shape;110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106" name="Google Shape;110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1107" name="Google Shape;110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4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6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46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111" name="Google Shape;1111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46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46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46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46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7" name="Google Shape;1117;p46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118" name="Google Shape;1118;p46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119" name="Google Shape;1119;p46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48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5"/>
          <p:cNvSpPr txBox="1"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/>
              <a:t>BREAK TIME</a:t>
            </a:r>
            <a:br>
              <a:rPr lang="en-US"/>
            </a:br>
            <a:r>
              <a:rPr lang="en-US"/>
              <a:t>RESUME AT: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6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4</a:t>
            </a:r>
            <a:br>
              <a:rPr lang="en-US"/>
            </a:br>
            <a:r>
              <a:rPr lang="en-US"/>
              <a:t>KNIGHT RIDER</a:t>
            </a:r>
            <a:endParaRPr/>
          </a:p>
        </p:txBody>
      </p:sp>
      <p:sp>
        <p:nvSpPr>
          <p:cNvPr id="1103" name="Google Shape;1103;p46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11175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Blink LEDs from left to right. Change speed with buttons.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Input / Sensor</a:t>
            </a:r>
            <a:endParaRPr dirty="0"/>
          </a:p>
        </p:txBody>
      </p:sp>
      <p:sp>
        <p:nvSpPr>
          <p:cNvPr id="1104" name="Google Shape;110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105" name="Google Shape;110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106" name="Google Shape;110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1107" name="Google Shape;110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4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6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46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111" name="Google Shape;1111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46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46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46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46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7" name="Google Shape;1117;p46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118" name="Google Shape;1118;p46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119" name="Google Shape;1119;p46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125" name="Google Shape;1125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126" name="Google Shape;1126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1127" name="Google Shape;112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4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47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7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4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KNIGHT RIDER</a:t>
            </a:r>
            <a:endParaRPr/>
          </a:p>
        </p:txBody>
      </p:sp>
      <p:sp>
        <p:nvSpPr>
          <p:cNvPr id="1131" name="Google Shape;1131;p47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7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Disconnect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Wire as per schematic</a:t>
            </a:r>
            <a:endParaRPr/>
          </a:p>
        </p:txBody>
      </p:sp>
      <p:sp>
        <p:nvSpPr>
          <p:cNvPr id="1133" name="Google Shape;1133;p47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134" name="Google Shape;1134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47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47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7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139" name="Google Shape;1139;p47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140" name="Google Shape;1140;p47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1" name="Google Shape;1141;p47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47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91749" y="3157441"/>
            <a:ext cx="2897829" cy="260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47"/>
          <p:cNvSpPr txBox="1"/>
          <p:nvPr/>
        </p:nvSpPr>
        <p:spPr>
          <a:xfrm>
            <a:off x="3949235" y="3476395"/>
            <a:ext cx="13564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 TIMES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PIN D13-D9</a:t>
            </a:r>
            <a:endParaRPr sz="1800" u="sng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5" name="Google Shape;1145;p47" descr="Diagram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406247" y="1878627"/>
            <a:ext cx="4422230" cy="401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151" name="Google Shape;1151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152" name="Google Shape;1152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1153" name="Google Shape;115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8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48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4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KNIGHT RIDER</a:t>
            </a:r>
            <a:endParaRPr/>
          </a:p>
        </p:txBody>
      </p:sp>
      <p:sp>
        <p:nvSpPr>
          <p:cNvPr id="1157" name="Google Shape;1157;p48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48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Push button</a:t>
            </a:r>
            <a:endParaRPr/>
          </a:p>
        </p:txBody>
      </p:sp>
      <p:sp>
        <p:nvSpPr>
          <p:cNvPr id="1159" name="Google Shape;1159;p48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160" name="Google Shape;1160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48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48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4" name="Google Shape;1164;p48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165" name="Google Shape;1165;p48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166" name="Google Shape;1166;p48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7" name="Google Shape;1167;p48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48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9" name="Google Shape;1169;p48"/>
          <p:cNvGrpSpPr/>
          <p:nvPr/>
        </p:nvGrpSpPr>
        <p:grpSpPr>
          <a:xfrm>
            <a:off x="4981419" y="2515327"/>
            <a:ext cx="2229161" cy="2775685"/>
            <a:chOff x="4981419" y="2515327"/>
            <a:chExt cx="2229161" cy="2775685"/>
          </a:xfrm>
        </p:grpSpPr>
        <p:pic>
          <p:nvPicPr>
            <p:cNvPr id="1170" name="Google Shape;1170;p48" descr="Icon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981419" y="2880851"/>
              <a:ext cx="2229161" cy="24101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1" name="Google Shape;1171;p48"/>
            <p:cNvSpPr/>
            <p:nvPr/>
          </p:nvSpPr>
          <p:spPr>
            <a:xfrm>
              <a:off x="6339017" y="2980637"/>
              <a:ext cx="427839" cy="215980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5425146" y="2974256"/>
              <a:ext cx="427839" cy="215980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8"/>
            <p:cNvSpPr txBox="1"/>
            <p:nvPr/>
          </p:nvSpPr>
          <p:spPr>
            <a:xfrm>
              <a:off x="5094891" y="2515327"/>
              <a:ext cx="20022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Always Connected</a:t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4" name="Google Shape;1174;p48"/>
          <p:cNvGrpSpPr/>
          <p:nvPr/>
        </p:nvGrpSpPr>
        <p:grpSpPr>
          <a:xfrm>
            <a:off x="7594713" y="2508738"/>
            <a:ext cx="2657138" cy="2782274"/>
            <a:chOff x="7594713" y="2508738"/>
            <a:chExt cx="2657138" cy="2782274"/>
          </a:xfrm>
        </p:grpSpPr>
        <p:pic>
          <p:nvPicPr>
            <p:cNvPr id="1175" name="Google Shape;1175;p48" descr="Icon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808702" y="2880851"/>
              <a:ext cx="2229161" cy="24101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6" name="Google Shape;1176;p48"/>
            <p:cNvSpPr/>
            <p:nvPr/>
          </p:nvSpPr>
          <p:spPr>
            <a:xfrm>
              <a:off x="8126004" y="3157441"/>
              <a:ext cx="1594556" cy="531755"/>
            </a:xfrm>
            <a:prstGeom prst="ellipse">
              <a:avLst/>
            </a:prstGeom>
            <a:noFill/>
            <a:ln w="38100" cap="flat" cmpd="sng">
              <a:solidFill>
                <a:srgbClr val="00B0F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8153400" y="4475911"/>
              <a:ext cx="1594556" cy="531755"/>
            </a:xfrm>
            <a:prstGeom prst="ellipse">
              <a:avLst/>
            </a:prstGeom>
            <a:noFill/>
            <a:ln w="38100" cap="flat" cmpd="sng">
              <a:solidFill>
                <a:srgbClr val="00B0F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8"/>
            <p:cNvSpPr txBox="1"/>
            <p:nvPr/>
          </p:nvSpPr>
          <p:spPr>
            <a:xfrm>
              <a:off x="7594713" y="2508738"/>
              <a:ext cx="26571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Connected when pressed</a:t>
              </a:r>
              <a:endParaRPr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1</a:t>
            </a:r>
            <a:br>
              <a:rPr lang="en-US"/>
            </a:br>
            <a:r>
              <a:rPr lang="en-US"/>
              <a:t>SETUP THE BRAIN</a:t>
            </a:r>
            <a:endParaRPr/>
          </a:p>
        </p:txBody>
      </p:sp>
      <p:sp>
        <p:nvSpPr>
          <p:cNvPr id="327" name="Google Shape;327;p5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11175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Task: Write “Hello World” on the Serial Monitor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Microcontroller documentation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Arduino IDE Setup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</p:txBody>
      </p:sp>
      <p:sp>
        <p:nvSpPr>
          <p:cNvPr id="328" name="Google Shape;32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330" name="Google Shape;33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31" name="Google Shape;3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335" name="Google Shape;335;p5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336" name="Google Shape;336;p5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49"/>
          <p:cNvGrpSpPr/>
          <p:nvPr/>
        </p:nvGrpSpPr>
        <p:grpSpPr>
          <a:xfrm>
            <a:off x="4145600" y="2980637"/>
            <a:ext cx="5058481" cy="3077004"/>
            <a:chOff x="4120433" y="2547430"/>
            <a:chExt cx="5058481" cy="3077004"/>
          </a:xfrm>
        </p:grpSpPr>
        <p:pic>
          <p:nvPicPr>
            <p:cNvPr id="1184" name="Google Shape;1184;p49" descr="Diagram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20433" y="2547430"/>
              <a:ext cx="5058481" cy="3077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5" name="Google Shape;1185;p49"/>
            <p:cNvSpPr txBox="1"/>
            <p:nvPr/>
          </p:nvSpPr>
          <p:spPr>
            <a:xfrm>
              <a:off x="7413879" y="2748924"/>
              <a:ext cx="10151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 GPIO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6" name="Google Shape;1186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187" name="Google Shape;1187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188" name="Google Shape;118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1189" name="Google Shape;118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4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49" descr="Graphical user interface,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49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4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KNIGHT RIDER</a:t>
            </a:r>
            <a:endParaRPr/>
          </a:p>
        </p:txBody>
      </p:sp>
      <p:sp>
        <p:nvSpPr>
          <p:cNvPr id="1193" name="Google Shape;1193;p49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49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Pull-up configuration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Default value is HIGH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Pressed value is LOW</a:t>
            </a:r>
            <a:endParaRPr/>
          </a:p>
        </p:txBody>
      </p:sp>
      <p:sp>
        <p:nvSpPr>
          <p:cNvPr id="1195" name="Google Shape;1195;p49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196" name="Google Shape;119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49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49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49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49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2" name="Google Shape;1202;p49"/>
          <p:cNvGrpSpPr/>
          <p:nvPr/>
        </p:nvGrpSpPr>
        <p:grpSpPr>
          <a:xfrm>
            <a:off x="10281525" y="722860"/>
            <a:ext cx="427840" cy="489875"/>
            <a:chOff x="4981420" y="4807089"/>
            <a:chExt cx="427840" cy="489875"/>
          </a:xfrm>
        </p:grpSpPr>
        <p:pic>
          <p:nvPicPr>
            <p:cNvPr id="1203" name="Google Shape;1203;p49" descr="Icon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81420" y="4828433"/>
              <a:ext cx="427840" cy="462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4" name="Google Shape;1204;p49"/>
            <p:cNvSpPr/>
            <p:nvPr/>
          </p:nvSpPr>
          <p:spPr>
            <a:xfrm rot="10800000" flipH="1">
              <a:off x="5236283" y="4813037"/>
              <a:ext cx="95862" cy="4839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 rot="10800000" flipH="1">
              <a:off x="5046962" y="4807089"/>
              <a:ext cx="95861" cy="483923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6" name="Google Shape;1206;p49"/>
          <p:cNvSpPr txBox="1"/>
          <p:nvPr/>
        </p:nvSpPr>
        <p:spPr>
          <a:xfrm>
            <a:off x="9798074" y="413221"/>
            <a:ext cx="139474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Always Connected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7" name="Google Shape;1207;p49"/>
          <p:cNvGrpSpPr/>
          <p:nvPr/>
        </p:nvGrpSpPr>
        <p:grpSpPr>
          <a:xfrm>
            <a:off x="11128759" y="736509"/>
            <a:ext cx="450080" cy="462579"/>
            <a:chOff x="7808702" y="4828433"/>
            <a:chExt cx="450080" cy="462579"/>
          </a:xfrm>
        </p:grpSpPr>
        <p:pic>
          <p:nvPicPr>
            <p:cNvPr id="1208" name="Google Shape;1208;p49" descr="Icon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808703" y="4828433"/>
              <a:ext cx="427840" cy="462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9" name="Google Shape;1209;p49"/>
            <p:cNvSpPr/>
            <p:nvPr/>
          </p:nvSpPr>
          <p:spPr>
            <a:xfrm rot="10800000" flipH="1">
              <a:off x="7808702" y="4875070"/>
              <a:ext cx="427841" cy="142677"/>
            </a:xfrm>
            <a:prstGeom prst="ellipse">
              <a:avLst/>
            </a:prstGeom>
            <a:noFill/>
            <a:ln w="38100" cap="flat" cmpd="sng">
              <a:solidFill>
                <a:srgbClr val="00B0F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 rot="10800000" flipH="1">
              <a:off x="7830942" y="5148335"/>
              <a:ext cx="427840" cy="142677"/>
            </a:xfrm>
            <a:prstGeom prst="ellipse">
              <a:avLst/>
            </a:prstGeom>
            <a:noFill/>
            <a:ln w="38100" cap="flat" cmpd="sng">
              <a:solidFill>
                <a:srgbClr val="00B0F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1" name="Google Shape;1211;p49"/>
          <p:cNvSpPr txBox="1"/>
          <p:nvPr/>
        </p:nvSpPr>
        <p:spPr>
          <a:xfrm>
            <a:off x="10429929" y="1225979"/>
            <a:ext cx="1825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Connected when pressed</a:t>
            </a:r>
            <a:endParaRPr sz="12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2" name="Google Shape;1212;p49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213" name="Google Shape;1213;p49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214" name="Google Shape;1214;p49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220" name="Google Shape;122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221" name="Google Shape;122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1222" name="Google Shape;122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5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50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50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4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KNIGHT RIDER</a:t>
            </a:r>
            <a:endParaRPr/>
          </a:p>
        </p:txBody>
      </p:sp>
      <p:sp>
        <p:nvSpPr>
          <p:cNvPr id="1226" name="Google Shape;1226;p50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50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Things are not perfect! ( ;_;)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Unwanted fluctuations (Aka noise)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Solution: add a capacitor to smoothen out noise</a:t>
            </a:r>
            <a:endParaRPr/>
          </a:p>
        </p:txBody>
      </p:sp>
      <p:sp>
        <p:nvSpPr>
          <p:cNvPr id="1228" name="Google Shape;1228;p50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229" name="Google Shape;1229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50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50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5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50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50"/>
          <p:cNvGrpSpPr/>
          <p:nvPr/>
        </p:nvGrpSpPr>
        <p:grpSpPr>
          <a:xfrm>
            <a:off x="10281525" y="722860"/>
            <a:ext cx="427840" cy="489875"/>
            <a:chOff x="4981420" y="4807089"/>
            <a:chExt cx="427840" cy="489875"/>
          </a:xfrm>
        </p:grpSpPr>
        <p:pic>
          <p:nvPicPr>
            <p:cNvPr id="1236" name="Google Shape;1236;p50" descr="Icon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981420" y="4828433"/>
              <a:ext cx="427840" cy="462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50"/>
            <p:cNvSpPr/>
            <p:nvPr/>
          </p:nvSpPr>
          <p:spPr>
            <a:xfrm rot="10800000" flipH="1">
              <a:off x="5236283" y="4813037"/>
              <a:ext cx="95862" cy="4839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0"/>
            <p:cNvSpPr/>
            <p:nvPr/>
          </p:nvSpPr>
          <p:spPr>
            <a:xfrm rot="10800000" flipH="1">
              <a:off x="5046962" y="4807089"/>
              <a:ext cx="95861" cy="483923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9" name="Google Shape;1239;p50"/>
          <p:cNvSpPr txBox="1"/>
          <p:nvPr/>
        </p:nvSpPr>
        <p:spPr>
          <a:xfrm>
            <a:off x="9798074" y="413221"/>
            <a:ext cx="139474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Always Connected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0" name="Google Shape;1240;p50"/>
          <p:cNvGrpSpPr/>
          <p:nvPr/>
        </p:nvGrpSpPr>
        <p:grpSpPr>
          <a:xfrm>
            <a:off x="11128759" y="736509"/>
            <a:ext cx="450080" cy="462579"/>
            <a:chOff x="7808702" y="4828433"/>
            <a:chExt cx="450080" cy="462579"/>
          </a:xfrm>
        </p:grpSpPr>
        <p:pic>
          <p:nvPicPr>
            <p:cNvPr id="1241" name="Google Shape;1241;p50" descr="Icon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808703" y="4828433"/>
              <a:ext cx="427840" cy="462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2" name="Google Shape;1242;p50"/>
            <p:cNvSpPr/>
            <p:nvPr/>
          </p:nvSpPr>
          <p:spPr>
            <a:xfrm rot="10800000" flipH="1">
              <a:off x="7808702" y="4875070"/>
              <a:ext cx="427841" cy="142677"/>
            </a:xfrm>
            <a:prstGeom prst="ellipse">
              <a:avLst/>
            </a:prstGeom>
            <a:noFill/>
            <a:ln w="38100" cap="flat" cmpd="sng">
              <a:solidFill>
                <a:srgbClr val="00B0F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0"/>
            <p:cNvSpPr/>
            <p:nvPr/>
          </p:nvSpPr>
          <p:spPr>
            <a:xfrm rot="10800000" flipH="1">
              <a:off x="7830942" y="5148335"/>
              <a:ext cx="427840" cy="142677"/>
            </a:xfrm>
            <a:prstGeom prst="ellipse">
              <a:avLst/>
            </a:prstGeom>
            <a:noFill/>
            <a:ln w="38100" cap="flat" cmpd="sng">
              <a:solidFill>
                <a:srgbClr val="00B0F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4" name="Google Shape;1244;p50"/>
          <p:cNvSpPr txBox="1"/>
          <p:nvPr/>
        </p:nvSpPr>
        <p:spPr>
          <a:xfrm>
            <a:off x="10429929" y="1225979"/>
            <a:ext cx="1825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Connected when pressed</a:t>
            </a:r>
            <a:endParaRPr sz="12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p50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246" name="Google Shape;1246;p50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247" name="Google Shape;1247;p50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8" name="Google Shape;1248;p50" descr="Diagram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236440" y="3476395"/>
            <a:ext cx="5201174" cy="222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51" descr="A picture containing text, electron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7695" y="1961357"/>
            <a:ext cx="5574063" cy="36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255" name="Google Shape;125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256" name="Google Shape;125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1257" name="Google Shape;1257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5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51" descr="Graphical user interface,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51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4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KNIGHT RIDER</a:t>
            </a:r>
            <a:endParaRPr/>
          </a:p>
        </p:txBody>
      </p:sp>
      <p:sp>
        <p:nvSpPr>
          <p:cNvPr id="1261" name="Google Shape;1261;p51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51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Wire as per Schematic</a:t>
            </a:r>
            <a:endParaRPr/>
          </a:p>
        </p:txBody>
      </p:sp>
      <p:sp>
        <p:nvSpPr>
          <p:cNvPr id="1263" name="Google Shape;1263;p51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264" name="Google Shape;1264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51" descr="Diagram, schematic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32530" y="2573620"/>
            <a:ext cx="3609100" cy="277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51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51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51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51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51"/>
          <p:cNvSpPr txBox="1"/>
          <p:nvPr/>
        </p:nvSpPr>
        <p:spPr>
          <a:xfrm>
            <a:off x="4885073" y="2731692"/>
            <a:ext cx="13867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TIMES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PIN D8 – D7</a:t>
            </a:r>
            <a:endParaRPr sz="1800" u="sng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2" name="Google Shape;1272;p51"/>
          <p:cNvGrpSpPr/>
          <p:nvPr/>
        </p:nvGrpSpPr>
        <p:grpSpPr>
          <a:xfrm>
            <a:off x="10281525" y="722860"/>
            <a:ext cx="427840" cy="489875"/>
            <a:chOff x="4981420" y="4807089"/>
            <a:chExt cx="427840" cy="489875"/>
          </a:xfrm>
        </p:grpSpPr>
        <p:pic>
          <p:nvPicPr>
            <p:cNvPr id="1273" name="Google Shape;1273;p51" descr="Icon&#10;&#10;Description automatically generated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981420" y="4828433"/>
              <a:ext cx="427840" cy="462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4" name="Google Shape;1274;p51"/>
            <p:cNvSpPr/>
            <p:nvPr/>
          </p:nvSpPr>
          <p:spPr>
            <a:xfrm rot="10800000" flipH="1">
              <a:off x="5236283" y="4813037"/>
              <a:ext cx="95862" cy="4839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1"/>
            <p:cNvSpPr/>
            <p:nvPr/>
          </p:nvSpPr>
          <p:spPr>
            <a:xfrm rot="10800000" flipH="1">
              <a:off x="5046962" y="4807089"/>
              <a:ext cx="95861" cy="483923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6" name="Google Shape;1276;p51"/>
          <p:cNvSpPr txBox="1"/>
          <p:nvPr/>
        </p:nvSpPr>
        <p:spPr>
          <a:xfrm>
            <a:off x="9798074" y="413221"/>
            <a:ext cx="139474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Always Connected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7" name="Google Shape;1277;p51"/>
          <p:cNvGrpSpPr/>
          <p:nvPr/>
        </p:nvGrpSpPr>
        <p:grpSpPr>
          <a:xfrm>
            <a:off x="11128759" y="736509"/>
            <a:ext cx="450080" cy="462579"/>
            <a:chOff x="7808702" y="4828433"/>
            <a:chExt cx="450080" cy="462579"/>
          </a:xfrm>
        </p:grpSpPr>
        <p:pic>
          <p:nvPicPr>
            <p:cNvPr id="1278" name="Google Shape;1278;p51" descr="Icon&#10;&#10;Description automatically generated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808703" y="4828433"/>
              <a:ext cx="427840" cy="462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9" name="Google Shape;1279;p51"/>
            <p:cNvSpPr/>
            <p:nvPr/>
          </p:nvSpPr>
          <p:spPr>
            <a:xfrm rot="10800000" flipH="1">
              <a:off x="7808702" y="4875070"/>
              <a:ext cx="427841" cy="142677"/>
            </a:xfrm>
            <a:prstGeom prst="ellipse">
              <a:avLst/>
            </a:prstGeom>
            <a:noFill/>
            <a:ln w="38100" cap="flat" cmpd="sng">
              <a:solidFill>
                <a:srgbClr val="00B0F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1"/>
            <p:cNvSpPr/>
            <p:nvPr/>
          </p:nvSpPr>
          <p:spPr>
            <a:xfrm rot="10800000" flipH="1">
              <a:off x="7830942" y="5148335"/>
              <a:ext cx="427840" cy="142677"/>
            </a:xfrm>
            <a:prstGeom prst="ellipse">
              <a:avLst/>
            </a:prstGeom>
            <a:noFill/>
            <a:ln w="38100" cap="flat" cmpd="sng">
              <a:solidFill>
                <a:srgbClr val="00B0F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1" name="Google Shape;1281;p51"/>
          <p:cNvSpPr txBox="1"/>
          <p:nvPr/>
        </p:nvSpPr>
        <p:spPr>
          <a:xfrm>
            <a:off x="10429929" y="1225979"/>
            <a:ext cx="1825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Connected when pressed</a:t>
            </a:r>
            <a:endParaRPr sz="12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2" name="Google Shape;1282;p51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283" name="Google Shape;1283;p51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284" name="Google Shape;1284;p51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290" name="Google Shape;1290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291" name="Google Shape;129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1292" name="Google Shape;129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5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52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52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4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KNIGHT RIDER</a:t>
            </a:r>
            <a:endParaRPr/>
          </a:p>
        </p:txBody>
      </p:sp>
      <p:sp>
        <p:nvSpPr>
          <p:cNvPr id="1296" name="Google Shape;1296;p52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52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Wiring Check</a:t>
            </a:r>
            <a:endParaRPr/>
          </a:p>
        </p:txBody>
      </p:sp>
      <p:sp>
        <p:nvSpPr>
          <p:cNvPr id="1298" name="Google Shape;1298;p52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299" name="Google Shape;1299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52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52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52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52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5" name="Google Shape;1305;p52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306" name="Google Shape;1306;p52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307" name="Google Shape;1307;p52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314" name="Google Shape;1314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315" name="Google Shape;1315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1316" name="Google Shape;131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5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53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53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4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KNIGHT RIDER</a:t>
            </a:r>
            <a:endParaRPr/>
          </a:p>
        </p:txBody>
      </p:sp>
      <p:sp>
        <p:nvSpPr>
          <p:cNvPr id="1320" name="Google Shape;1320;p53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53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Try coding a knight rider effect (single direction)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2000"/>
              <a:buFont typeface="Arial"/>
              <a:buNone/>
            </a:pPr>
            <a:r>
              <a:rPr lang="en-US" sz="2000" b="1" u="sng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Pseudocode: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Int delay_time (has max and min values)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setup: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    led pins as output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    pushbtn pins as input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main: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    if push btn1 only: increment delay_time</a:t>
            </a:r>
            <a:endParaRPr sz="1600">
              <a:solidFill>
                <a:srgbClr val="C46E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    if push btn2 only: decrement delay_time</a:t>
            </a:r>
            <a:endParaRPr sz="1600">
              <a:solidFill>
                <a:srgbClr val="C46E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    turn LED 1 ON, wait delay_time, turn LED 1 OFF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    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46E3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C46E30"/>
                </a:solidFill>
                <a:latin typeface="Arial"/>
                <a:ea typeface="Arial"/>
                <a:cs typeface="Arial"/>
                <a:sym typeface="Arial"/>
              </a:rPr>
              <a:t>    turn LED 5 ON, wait delay_time, turn LED 5 OFF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53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323" name="Google Shape;1323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53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53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53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53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9" name="Google Shape;1329;p53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330" name="Google Shape;1330;p53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331" name="Google Shape;1331;p53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2" name="Google Shape;1332;p53"/>
          <p:cNvSpPr txBox="1"/>
          <p:nvPr/>
        </p:nvSpPr>
        <p:spPr>
          <a:xfrm>
            <a:off x="8153400" y="4660037"/>
            <a:ext cx="3594446" cy="369332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input with `digitalRead(pin)`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53"/>
          <p:cNvSpPr txBox="1"/>
          <p:nvPr/>
        </p:nvSpPr>
        <p:spPr>
          <a:xfrm>
            <a:off x="8724967" y="2686064"/>
            <a:ext cx="2451312" cy="92333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5ms &lt;= time &lt;= 150ms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value = 100ms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 = 5ms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340" name="Google Shape;1340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341" name="Google Shape;1341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1342" name="Google Shape;13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5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54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54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4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KNIGHT RIDER</a:t>
            </a:r>
            <a:endParaRPr/>
          </a:p>
        </p:txBody>
      </p:sp>
      <p:sp>
        <p:nvSpPr>
          <p:cNvPr id="1346" name="Google Shape;1346;p54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54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like this? Flash!</a:t>
            </a:r>
            <a:endParaRPr/>
          </a:p>
        </p:txBody>
      </p:sp>
      <p:sp>
        <p:nvSpPr>
          <p:cNvPr id="1348" name="Google Shape;1348;p54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349" name="Google Shape;1349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54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54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54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54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5" name="Google Shape;1355;p54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356" name="Google Shape;1356;p54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357" name="Google Shape;1357;p54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☐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8" name="Google Shape;1358;p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72417" y="2303000"/>
            <a:ext cx="2678791" cy="41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5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51208" y="2303000"/>
            <a:ext cx="3350317" cy="33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5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001525" y="2303000"/>
            <a:ext cx="2756749" cy="410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55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4</a:t>
            </a:r>
            <a:br>
              <a:rPr lang="en-US"/>
            </a:br>
            <a:r>
              <a:rPr lang="en-US"/>
              <a:t>KNIGHT RIDER</a:t>
            </a:r>
            <a:endParaRPr/>
          </a:p>
        </p:txBody>
      </p:sp>
      <p:sp>
        <p:nvSpPr>
          <p:cNvPr id="1366" name="Google Shape;1366;p55"/>
          <p:cNvSpPr txBox="1">
            <a:spLocks noGrp="1"/>
          </p:cNvSpPr>
          <p:nvPr>
            <p:ph type="body" idx="1"/>
          </p:nvPr>
        </p:nvSpPr>
        <p:spPr>
          <a:xfrm>
            <a:off x="5476875" y="3429000"/>
            <a:ext cx="511175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Task: Blink LEDs from left to right. Change speed with buttons.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Outcome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Hardware + Software familiarization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Input / Sensor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 dirty="0"/>
              <a:t>Recap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Input / Sensor are used to gather data from the world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en-US" dirty="0"/>
              <a:t>Real life has “defects” compared to models</a:t>
            </a:r>
            <a:endParaRPr dirty="0"/>
          </a:p>
          <a:p>
            <a:pPr marL="285750" lvl="0" indent="-196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endParaRPr dirty="0"/>
          </a:p>
          <a:p>
            <a:pPr marL="285750" lvl="0" indent="-196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endParaRPr dirty="0"/>
          </a:p>
          <a:p>
            <a:pPr marL="285750" lvl="0" indent="-196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367" name="Google Shape;1367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368" name="Google Shape;1368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369" name="Google Shape;1369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1370" name="Google Shape;137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5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55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55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1374" name="Google Shape;1374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9151" y="3332395"/>
            <a:ext cx="93979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683512" y="3044919"/>
            <a:ext cx="543116" cy="76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55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31071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55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5942" y="2980637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55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1124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55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15187" y="3332395"/>
            <a:ext cx="288000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0" name="Google Shape;1380;p55"/>
          <p:cNvGrpSpPr/>
          <p:nvPr/>
        </p:nvGrpSpPr>
        <p:grpSpPr>
          <a:xfrm>
            <a:off x="426555" y="3662892"/>
            <a:ext cx="2497032" cy="2547408"/>
            <a:chOff x="426555" y="3662892"/>
            <a:chExt cx="2497032" cy="2547408"/>
          </a:xfrm>
        </p:grpSpPr>
        <p:sp>
          <p:nvSpPr>
            <p:cNvPr id="1381" name="Google Shape;1381;p55"/>
            <p:cNvSpPr txBox="1"/>
            <p:nvPr/>
          </p:nvSpPr>
          <p:spPr>
            <a:xfrm>
              <a:off x="746955" y="3662892"/>
              <a:ext cx="1856232" cy="36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Overview</a:t>
              </a:r>
              <a:endParaRPr/>
            </a:p>
          </p:txBody>
        </p:sp>
        <p:sp>
          <p:nvSpPr>
            <p:cNvPr id="1382" name="Google Shape;1382;p55"/>
            <p:cNvSpPr txBox="1"/>
            <p:nvPr/>
          </p:nvSpPr>
          <p:spPr>
            <a:xfrm>
              <a:off x="426555" y="4088292"/>
              <a:ext cx="2497032" cy="2122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More LEDs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Buttons (Pull-up config) &amp; Debouncing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BFBFBF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☑ Code “Knight Rider” effect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6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1388" name="Google Shape;1388;p56"/>
          <p:cNvSpPr txBox="1">
            <a:spLocks noGrp="1"/>
          </p:cNvSpPr>
          <p:nvPr>
            <p:ph type="dt" idx="10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389" name="Google Shape;1389;p56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TelfairNet Computer Society</a:t>
            </a:r>
            <a:endParaRPr/>
          </a:p>
        </p:txBody>
      </p:sp>
      <p:sp>
        <p:nvSpPr>
          <p:cNvPr id="1390" name="Google Shape;1390;p56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8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DEMO 1</a:t>
            </a:r>
            <a:br>
              <a:rPr lang="en-US"/>
            </a:br>
            <a:r>
              <a:rPr lang="en-US"/>
              <a:t>LED/SERVO CONTROLLER</a:t>
            </a:r>
            <a:endParaRPr/>
          </a:p>
        </p:txBody>
      </p:sp>
      <p:sp>
        <p:nvSpPr>
          <p:cNvPr id="1405" name="Google Shape;1405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406" name="Google Shape;1406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407" name="Google Shape;1407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graphicFrame>
        <p:nvGraphicFramePr>
          <p:cNvPr id="1408" name="Google Shape;1408;p58"/>
          <p:cNvGraphicFramePr/>
          <p:nvPr/>
        </p:nvGraphicFramePr>
        <p:xfrm>
          <a:off x="838200" y="2217741"/>
          <a:ext cx="10515600" cy="3183100"/>
        </p:xfrm>
        <a:graphic>
          <a:graphicData uri="http://schemas.openxmlformats.org/drawingml/2006/table">
            <a:tbl>
              <a:tblPr firstRow="1" bandRow="1">
                <a:noFill/>
                <a:tableStyleId>{3102CDB1-AA30-4E87-9BCD-EF47BC61ED1A}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Demo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Example Application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Battery (power bank)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Wildlife tracking, Autonomous robot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Remote control (ESP8266)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Smart TV, Robotic surgery, Marine exploration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E-paper screen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Name tag, Price tag, Bus stop ads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9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DEMO 2</a:t>
            </a:r>
            <a:br>
              <a:rPr lang="en-US"/>
            </a:br>
            <a:r>
              <a:rPr lang="en-US"/>
              <a:t>RASPBERRY PI</a:t>
            </a:r>
            <a:endParaRPr/>
          </a:p>
        </p:txBody>
      </p:sp>
      <p:sp>
        <p:nvSpPr>
          <p:cNvPr id="1414" name="Google Shape;1414;p59"/>
          <p:cNvSpPr txBox="1">
            <a:spLocks noGrp="1"/>
          </p:cNvSpPr>
          <p:nvPr>
            <p:ph type="body" idx="7"/>
          </p:nvPr>
        </p:nvSpPr>
        <p:spPr>
          <a:xfrm>
            <a:off x="2069571" y="2217740"/>
            <a:ext cx="7912629" cy="340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 dirty="0"/>
              <a:t>Raspbian on raspberry pi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 dirty="0"/>
              <a:t>Retro game arcade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 dirty="0"/>
              <a:t>Web server</a:t>
            </a:r>
            <a:endParaRPr dirty="0"/>
          </a:p>
        </p:txBody>
      </p:sp>
      <p:sp>
        <p:nvSpPr>
          <p:cNvPr id="1415" name="Google Shape;1415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416" name="Google Shape;1416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417" name="Google Shape;1417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342" name="Google Shape;3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343" name="Google Shape;3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44" name="Google Shape;34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348" name="Google Shape;348;p6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pic>
        <p:nvPicPr>
          <p:cNvPr id="349" name="Google Shape;349;p6" descr="A picture containing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8967" y="2974256"/>
            <a:ext cx="2497033" cy="299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" descr="Graphical user interface, text, applicati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2739" y="3529314"/>
            <a:ext cx="4220758" cy="18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352" name="Google Shape;352;p6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Download the Arduino Datasheet (</a:t>
            </a:r>
            <a:r>
              <a:rPr lang="en-US" sz="2400" b="0" i="0" u="sng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https://docs.arduino.cc/hardware/uno-rev3</a:t>
            </a:r>
            <a:r>
              <a:rPr lang="en-US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53" name="Google Shape;353;p6"/>
          <p:cNvSpPr/>
          <p:nvPr/>
        </p:nvSpPr>
        <p:spPr>
          <a:xfrm>
            <a:off x="3670326" y="5149296"/>
            <a:ext cx="557725" cy="188398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"/>
          <p:cNvSpPr/>
          <p:nvPr/>
        </p:nvSpPr>
        <p:spPr>
          <a:xfrm>
            <a:off x="9051722" y="3761114"/>
            <a:ext cx="735086" cy="266903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7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WHAT NEXT?</a:t>
            </a:r>
            <a:endParaRPr/>
          </a:p>
        </p:txBody>
      </p:sp>
      <p:sp>
        <p:nvSpPr>
          <p:cNvPr id="1396" name="Google Shape;1396;p57"/>
          <p:cNvSpPr txBox="1">
            <a:spLocks noGrp="1"/>
          </p:cNvSpPr>
          <p:nvPr>
            <p:ph type="body" idx="1"/>
          </p:nvPr>
        </p:nvSpPr>
        <p:spPr>
          <a:xfrm>
            <a:off x="5476874" y="2876552"/>
            <a:ext cx="6309657" cy="280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Buy your own?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Polling vs Interrupts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ESP8266? Zigbee? Bluetooth? WiFi?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IoT benefits and dangers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Slides, files, source code available: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 b="1"/>
              <a:t>https://github.com/MrTanoshii/Intro-Embedded-Systems</a:t>
            </a:r>
            <a:endParaRPr/>
          </a:p>
        </p:txBody>
      </p:sp>
      <p:sp>
        <p:nvSpPr>
          <p:cNvPr id="1397" name="Google Shape;139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398" name="Google Shape;139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1399" name="Google Shape;139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60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1423" name="Google Shape;1423;p60"/>
          <p:cNvSpPr txBox="1">
            <a:spLocks noGrp="1"/>
          </p:cNvSpPr>
          <p:nvPr>
            <p:ph type="dt" idx="10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424" name="Google Shape;1424;p60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TelfairNet Computer Society</a:t>
            </a:r>
            <a:endParaRPr/>
          </a:p>
        </p:txBody>
      </p:sp>
      <p:sp>
        <p:nvSpPr>
          <p:cNvPr id="1425" name="Google Shape;1425;p60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61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431" name="Google Shape;1431;p61"/>
          <p:cNvSpPr txBox="1">
            <a:spLocks noGrp="1"/>
          </p:cNvSpPr>
          <p:nvPr>
            <p:ph type="subTitle" idx="1"/>
          </p:nvPr>
        </p:nvSpPr>
        <p:spPr>
          <a:xfrm>
            <a:off x="4267199" y="3238103"/>
            <a:ext cx="7086599" cy="240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 sz="1600"/>
              <a:t>Tsen Chee Vincent LEUNG YIN KO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 sz="1600"/>
              <a:t>vincent.leungyinko@gmail.com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 sz="1600"/>
              <a:t>Slides, files, source code available: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 sz="1600" b="1"/>
              <a:t>https://github.com/MrTanoshii/Intro-Embedded-Systems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 sz="1600"/>
          </a:p>
        </p:txBody>
      </p:sp>
      <p:sp>
        <p:nvSpPr>
          <p:cNvPr id="1432" name="Google Shape;1432;p61"/>
          <p:cNvSpPr txBox="1">
            <a:spLocks noGrp="1"/>
          </p:cNvSpPr>
          <p:nvPr>
            <p:ph type="dt" idx="10"/>
          </p:nvPr>
        </p:nvSpPr>
        <p:spPr>
          <a:xfrm>
            <a:off x="4267200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1433" name="Google Shape;1433;p61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55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TelfairNet Computer Society</a:t>
            </a:r>
            <a:endParaRPr/>
          </a:p>
        </p:txBody>
      </p:sp>
      <p:sp>
        <p:nvSpPr>
          <p:cNvPr id="1434" name="Google Shape;1434;p61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361" name="Google Shape;36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362" name="Google Shape;36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63" name="Google Shape;36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7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7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367" name="Google Shape;367;p7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pic>
        <p:nvPicPr>
          <p:cNvPr id="368" name="Google Shape;368;p7" descr="A picture containing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8967" y="2974256"/>
            <a:ext cx="2497033" cy="299808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370" name="Google Shape;370;p7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Download the Arduino Datasheet (</a:t>
            </a:r>
            <a:r>
              <a:rPr lang="en-US" sz="2400" b="0" i="0" u="sng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https://docs.arduino.cc/hardware/uno-rev3</a:t>
            </a:r>
            <a:r>
              <a:rPr lang="en-US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71" name="Google Shape;371;p7"/>
          <p:cNvSpPr/>
          <p:nvPr/>
        </p:nvSpPr>
        <p:spPr>
          <a:xfrm>
            <a:off x="3670326" y="5149296"/>
            <a:ext cx="557725" cy="188398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373" name="Google Shape;373;p7" descr="Graphical user interfac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68999" y="2974256"/>
            <a:ext cx="4210854" cy="299494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"/>
          <p:cNvSpPr/>
          <p:nvPr/>
        </p:nvSpPr>
        <p:spPr>
          <a:xfrm>
            <a:off x="6769835" y="4515086"/>
            <a:ext cx="735086" cy="266903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"/>
          <p:cNvSpPr/>
          <p:nvPr/>
        </p:nvSpPr>
        <p:spPr>
          <a:xfrm>
            <a:off x="8039758" y="4515086"/>
            <a:ext cx="735086" cy="266903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7"/>
          <p:cNvSpPr/>
          <p:nvPr/>
        </p:nvSpPr>
        <p:spPr>
          <a:xfrm>
            <a:off x="8860092" y="2974256"/>
            <a:ext cx="735086" cy="266903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"/>
          <p:cNvSpPr txBox="1"/>
          <p:nvPr/>
        </p:nvSpPr>
        <p:spPr>
          <a:xfrm>
            <a:off x="4210132" y="5149296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"/>
          <p:cNvSpPr txBox="1"/>
          <p:nvPr/>
        </p:nvSpPr>
        <p:spPr>
          <a:xfrm>
            <a:off x="9595178" y="2923041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"/>
          <p:cNvSpPr txBox="1"/>
          <p:nvPr/>
        </p:nvSpPr>
        <p:spPr>
          <a:xfrm>
            <a:off x="6984932" y="4145754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"/>
          <p:cNvSpPr txBox="1"/>
          <p:nvPr/>
        </p:nvSpPr>
        <p:spPr>
          <a:xfrm>
            <a:off x="8254855" y="4145754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ACTIVITY 1</a:t>
            </a:r>
            <a:br>
              <a:rPr lang="en-US"/>
            </a:br>
            <a:r>
              <a:rPr lang="en-US"/>
              <a:t>SETUP THE BRAIN</a:t>
            </a:r>
            <a:endParaRPr/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7"/>
          </p:nvPr>
        </p:nvSpPr>
        <p:spPr>
          <a:xfrm>
            <a:off x="3726521" y="-488436"/>
            <a:ext cx="7912500" cy="4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/>
              <a:t>Connect Arduino to PC via USB Cable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/>
          </a:p>
        </p:txBody>
      </p:sp>
      <p:sp>
        <p:nvSpPr>
          <p:cNvPr id="387" name="Google Shape;38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388" name="Google Shape;38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389" name="Google Shape;38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90" name="Google Shape;39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8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8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394" name="Google Shape;394;p8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☐ Connection</a:t>
            </a:r>
            <a:endParaRPr sz="12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395" name="Google Shape;395;p8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pic>
        <p:nvPicPr>
          <p:cNvPr id="396" name="Google Shape;396;p8" descr="A picture containing text, electronic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2169" y="2614114"/>
            <a:ext cx="6030167" cy="2943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"/>
          <p:cNvSpPr txBox="1"/>
          <p:nvPr/>
        </p:nvSpPr>
        <p:spPr>
          <a:xfrm>
            <a:off x="3441170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Download the Arduino IDE v2.x (</a:t>
            </a:r>
            <a:r>
              <a:rPr lang="en-US" sz="2400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https://docs.arduino.cc/software/ide-v2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Install &amp; Launch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 Sem 2</a:t>
            </a:r>
            <a:endParaRPr/>
          </a:p>
        </p:txBody>
      </p:sp>
      <p:sp>
        <p:nvSpPr>
          <p:cNvPr id="403" name="Google Shape;40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Embedded Systems Workshop | TelfairNet Computer Society</a:t>
            </a:r>
            <a:endParaRPr/>
          </a:p>
        </p:txBody>
      </p:sp>
      <p:sp>
        <p:nvSpPr>
          <p:cNvPr id="404" name="Google Shape;40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405" name="Google Shape;40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74256"/>
            <a:ext cx="404871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9" descr="Graphical user interface,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31071" y="297425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9" descr="Graphical user interface, text, applicati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15625" y="3447079"/>
            <a:ext cx="5008706" cy="230713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9"/>
          <p:cNvSpPr txBox="1"/>
          <p:nvPr/>
        </p:nvSpPr>
        <p:spPr>
          <a:xfrm>
            <a:off x="746955" y="3662892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410" name="Google Shape;410;p9"/>
          <p:cNvSpPr txBox="1"/>
          <p:nvPr/>
        </p:nvSpPr>
        <p:spPr>
          <a:xfrm>
            <a:off x="426555" y="4088292"/>
            <a:ext cx="2497032" cy="212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Arduino Datasheet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☑ Connection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 IDE Installation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“Hello World”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Flashing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☐ Serial Monitor</a:t>
            </a:r>
            <a:endParaRPr/>
          </a:p>
        </p:txBody>
      </p:sp>
      <p:sp>
        <p:nvSpPr>
          <p:cNvPr id="411" name="Google Shape;411;p9"/>
          <p:cNvSpPr txBox="1"/>
          <p:nvPr/>
        </p:nvSpPr>
        <p:spPr>
          <a:xfrm>
            <a:off x="1885156" y="305018"/>
            <a:ext cx="84216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ACTIVITY 1</a:t>
            </a:r>
            <a:b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SETUP THE BRAIN</a:t>
            </a:r>
            <a:endParaRPr/>
          </a:p>
        </p:txBody>
      </p:sp>
      <p:sp>
        <p:nvSpPr>
          <p:cNvPr id="412" name="Google Shape;412;p9"/>
          <p:cNvSpPr txBox="1"/>
          <p:nvPr/>
        </p:nvSpPr>
        <p:spPr>
          <a:xfrm>
            <a:off x="3441171" y="1961564"/>
            <a:ext cx="7912629" cy="424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9"/>
          <p:cNvSpPr/>
          <p:nvPr/>
        </p:nvSpPr>
        <p:spPr>
          <a:xfrm>
            <a:off x="6496436" y="3917659"/>
            <a:ext cx="1285264" cy="24380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9" descr="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8891" y="2832176"/>
            <a:ext cx="2766617" cy="281231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9"/>
          <p:cNvSpPr txBox="1"/>
          <p:nvPr/>
        </p:nvSpPr>
        <p:spPr>
          <a:xfrm>
            <a:off x="746955" y="2208495"/>
            <a:ext cx="18562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3347</Words>
  <Application>Microsoft Office PowerPoint</Application>
  <PresentationFormat>Widescreen</PresentationFormat>
  <Paragraphs>954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Consolas</vt:lpstr>
      <vt:lpstr>Monoline</vt:lpstr>
      <vt:lpstr>INTRO TO EMBEDDED SYSTEMS WORKSHOP</vt:lpstr>
      <vt:lpstr>AGENDA</vt:lpstr>
      <vt:lpstr>WHAT ARE EMBEDDED SYSTEMS</vt:lpstr>
      <vt:lpstr>PROVIDED SUPPLIES</vt:lpstr>
      <vt:lpstr>ACTIVITY 1 SETUP THE BRAIN</vt:lpstr>
      <vt:lpstr>PowerPoint Presentation</vt:lpstr>
      <vt:lpstr>PowerPoint Presentation</vt:lpstr>
      <vt:lpstr>ACTIVITY 1 SETUP THE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1 SETUP THE BRAIN</vt:lpstr>
      <vt:lpstr>ACTIVITY 2 BLINK FOR HELP</vt:lpstr>
      <vt:lpstr>BREAK TIME RESUME AT: </vt:lpstr>
      <vt:lpstr>ACTIVITY 2 BLINK FOR HELP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2 BLINK FOR HELP</vt:lpstr>
      <vt:lpstr>ACTIVITY 3 LIGHTBRINGER</vt:lpstr>
      <vt:lpstr>BREAK TIME RESUME AT: </vt:lpstr>
      <vt:lpstr>WORKING WITH ELECTRONICS</vt:lpstr>
      <vt:lpstr>ACTIVITY 3 LIGHTBRINGER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3 LIGHTBRINGER</vt:lpstr>
      <vt:lpstr>ACTIVITY 4 KNIGHT RIDER</vt:lpstr>
      <vt:lpstr>BREAK TIME RESUME AT: </vt:lpstr>
      <vt:lpstr>ACTIVITY 4 KNIGHT RIDER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4 KNIGHT RIDER</vt:lpstr>
      <vt:lpstr>QUESTIONS?</vt:lpstr>
      <vt:lpstr>DEMO 1 LED/SERVO CONTROLLER</vt:lpstr>
      <vt:lpstr>DEMO 2 RASPBERRY PI</vt:lpstr>
      <vt:lpstr>WHAT NEXT?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EMBEDDED SYSTEMS WORKSHOP</dc:title>
  <dc:creator>Tsen Chee Vincent Leung Yin Ko</dc:creator>
  <cp:lastModifiedBy>Tsen Chee Vincent Leung Yin Ko</cp:lastModifiedBy>
  <cp:revision>6</cp:revision>
  <dcterms:created xsi:type="dcterms:W3CDTF">2022-08-08T18:19:57Z</dcterms:created>
  <dcterms:modified xsi:type="dcterms:W3CDTF">2022-09-08T20:48:17Z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